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98" r:id="rId15"/>
    <p:sldId id="269" r:id="rId16"/>
    <p:sldId id="270" r:id="rId17"/>
    <p:sldId id="274" r:id="rId18"/>
    <p:sldId id="275" r:id="rId19"/>
    <p:sldId id="299" r:id="rId20"/>
    <p:sldId id="276" r:id="rId21"/>
    <p:sldId id="300" r:id="rId22"/>
    <p:sldId id="277" r:id="rId23"/>
    <p:sldId id="278" r:id="rId24"/>
    <p:sldId id="279" r:id="rId25"/>
    <p:sldId id="301" r:id="rId26"/>
    <p:sldId id="280" r:id="rId27"/>
    <p:sldId id="302" r:id="rId28"/>
    <p:sldId id="305" r:id="rId29"/>
    <p:sldId id="286" r:id="rId30"/>
    <p:sldId id="306" r:id="rId31"/>
    <p:sldId id="303" r:id="rId32"/>
    <p:sldId id="287" r:id="rId33"/>
    <p:sldId id="289" r:id="rId34"/>
    <p:sldId id="290" r:id="rId35"/>
    <p:sldId id="307" r:id="rId36"/>
    <p:sldId id="292" r:id="rId37"/>
    <p:sldId id="293" r:id="rId38"/>
    <p:sldId id="308" r:id="rId39"/>
    <p:sldId id="309" r:id="rId40"/>
    <p:sldId id="294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414" autoAdjust="0"/>
    <p:restoredTop sz="94660"/>
  </p:normalViewPr>
  <p:slideViewPr>
    <p:cSldViewPr>
      <p:cViewPr>
        <p:scale>
          <a:sx n="75" d="100"/>
          <a:sy n="75" d="100"/>
        </p:scale>
        <p:origin x="-120" y="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image" Target="../media/image52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12" Type="http://schemas.openxmlformats.org/officeDocument/2006/relationships/image" Target="../media/image51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11" Type="http://schemas.openxmlformats.org/officeDocument/2006/relationships/image" Target="../media/image50.wmf"/><Relationship Id="rId5" Type="http://schemas.openxmlformats.org/officeDocument/2006/relationships/image" Target="../media/image44.wmf"/><Relationship Id="rId10" Type="http://schemas.openxmlformats.org/officeDocument/2006/relationships/image" Target="../media/image49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Relationship Id="rId1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Relationship Id="rId4" Type="http://schemas.openxmlformats.org/officeDocument/2006/relationships/image" Target="../media/image70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4" Type="http://schemas.openxmlformats.org/officeDocument/2006/relationships/image" Target="../media/image7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1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5.wmf"/><Relationship Id="rId1" Type="http://schemas.openxmlformats.org/officeDocument/2006/relationships/image" Target="../media/image94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6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0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17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93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33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05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02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03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2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0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32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DA06D-02B4-41E4-9514-2F9D76CFCB04}" type="datetimeFigureOut">
              <a:rPr lang="en-US" smtClean="0"/>
              <a:t>2/14/2014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6AE19-A14E-4D21-8361-20D7CD08C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2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1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5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7.wmf"/><Relationship Id="rId26" Type="http://schemas.openxmlformats.org/officeDocument/2006/relationships/image" Target="../media/image51.wmf"/><Relationship Id="rId3" Type="http://schemas.openxmlformats.org/officeDocument/2006/relationships/oleObject" Target="../embeddings/oleObject39.bin"/><Relationship Id="rId21" Type="http://schemas.openxmlformats.org/officeDocument/2006/relationships/oleObject" Target="../embeddings/oleObject48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6.bin"/><Relationship Id="rId25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29" Type="http://schemas.openxmlformats.org/officeDocument/2006/relationships/oleObject" Target="../embeddings/oleObject52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24" Type="http://schemas.openxmlformats.org/officeDocument/2006/relationships/image" Target="../media/image50.wmf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23" Type="http://schemas.openxmlformats.org/officeDocument/2006/relationships/oleObject" Target="../embeddings/oleObject49.bin"/><Relationship Id="rId28" Type="http://schemas.openxmlformats.org/officeDocument/2006/relationships/image" Target="../media/image52.wmf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Relationship Id="rId22" Type="http://schemas.openxmlformats.org/officeDocument/2006/relationships/image" Target="../media/image49.wmf"/><Relationship Id="rId27" Type="http://schemas.openxmlformats.org/officeDocument/2006/relationships/oleObject" Target="../embeddings/oleObject51.bin"/><Relationship Id="rId30" Type="http://schemas.openxmlformats.org/officeDocument/2006/relationships/image" Target="../media/image5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4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7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8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4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5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7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69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3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9.bin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7.bin"/><Relationship Id="rId14" Type="http://schemas.openxmlformats.org/officeDocument/2006/relationships/image" Target="../media/image80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13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7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2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5" Type="http://schemas.openxmlformats.org/officeDocument/2006/relationships/oleObject" Target="../embeddings/oleObject86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3.bin"/><Relationship Id="rId14" Type="http://schemas.openxmlformats.org/officeDocument/2006/relationships/image" Target="../media/image86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8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8.bin"/><Relationship Id="rId4" Type="http://schemas.openxmlformats.org/officeDocument/2006/relationships/image" Target="../media/image88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91.wmf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95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94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97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96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Penyelesaian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LUN 2014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000" b="1" spc="50" dirty="0" err="1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Paket</a:t>
            </a:r>
            <a:r>
              <a:rPr lang="en-US" sz="80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E</a:t>
            </a:r>
            <a:endParaRPr lang="en-US" sz="80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85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9. 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3200" y="13716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9 + 3 = 5x – 2x</a:t>
            </a:r>
            <a:endParaRPr lang="en-US" sz="4000" dirty="0"/>
          </a:p>
        </p:txBody>
      </p:sp>
      <p:sp>
        <p:nvSpPr>
          <p:cNvPr id="24" name="TextBox 23"/>
          <p:cNvSpPr txBox="1"/>
          <p:nvPr/>
        </p:nvSpPr>
        <p:spPr>
          <a:xfrm>
            <a:off x="3200400" y="2035314"/>
            <a:ext cx="2202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12 = 3x</a:t>
            </a:r>
            <a:endParaRPr lang="en-US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3429000" y="2721114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4 = x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1981200" y="4038600"/>
            <a:ext cx="563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X + 5 = 4 + 5 = 9</a:t>
            </a:r>
            <a:endParaRPr lang="en-US" sz="4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354143"/>
              </p:ext>
            </p:extLst>
          </p:nvPr>
        </p:nvGraphicFramePr>
        <p:xfrm>
          <a:off x="2438400" y="457200"/>
          <a:ext cx="331893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7" name="Equation" r:id="rId3" imgW="927000" imgH="177480" progId="Equation.DSMT4">
                  <p:embed/>
                </p:oleObj>
              </mc:Choice>
              <mc:Fallback>
                <p:oleObj name="Equation" r:id="rId3" imgW="92700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57200"/>
                        <a:ext cx="3318934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3220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4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10. </a:t>
            </a:r>
            <a:r>
              <a:rPr lang="en-US" sz="4000" dirty="0" err="1" smtClean="0"/>
              <a:t>i</a:t>
            </a:r>
            <a:r>
              <a:rPr lang="en-US" sz="4000" dirty="0" smtClean="0"/>
              <a:t>.  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814290"/>
              </p:ext>
            </p:extLst>
          </p:nvPr>
        </p:nvGraphicFramePr>
        <p:xfrm>
          <a:off x="4191000" y="1981200"/>
          <a:ext cx="36782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73" name="Equation" r:id="rId3" imgW="1231560" imgH="203040" progId="Equation.DSMT4">
                  <p:embed/>
                </p:oleObj>
              </mc:Choice>
              <mc:Fallback>
                <p:oleObj name="Equation" r:id="rId3" imgW="12315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981200"/>
                        <a:ext cx="3678237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2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Rectangle 21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Rectangle 215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314729"/>
              </p:ext>
            </p:extLst>
          </p:nvPr>
        </p:nvGraphicFramePr>
        <p:xfrm>
          <a:off x="2143569" y="533400"/>
          <a:ext cx="27606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74" name="Equation" r:id="rId5" imgW="825480" imgH="228600" progId="Equation.DSMT4">
                  <p:embed/>
                </p:oleObj>
              </mc:Choice>
              <mc:Fallback>
                <p:oleObj name="Equation" r:id="rId5" imgW="825480" imgH="228600" progId="Equation.DSMT4">
                  <p:embed/>
                  <p:pic>
                    <p:nvPicPr>
                      <p:cNvPr id="0" name="Object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569" y="533400"/>
                        <a:ext cx="2760663" cy="762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2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58378"/>
              </p:ext>
            </p:extLst>
          </p:nvPr>
        </p:nvGraphicFramePr>
        <p:xfrm>
          <a:off x="1707642" y="1246632"/>
          <a:ext cx="295275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75" name="Equation" r:id="rId7" imgW="939600" imgH="228600" progId="Equation.DSMT4">
                  <p:embed/>
                </p:oleObj>
              </mc:Choice>
              <mc:Fallback>
                <p:oleObj name="Equation" r:id="rId7" imgW="939600" imgH="228600" progId="Equation.DSMT4">
                  <p:embed/>
                  <p:pic>
                    <p:nvPicPr>
                      <p:cNvPr id="0" name="Object 2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642" y="1246632"/>
                        <a:ext cx="2952750" cy="7191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758467"/>
              </p:ext>
            </p:extLst>
          </p:nvPr>
        </p:nvGraphicFramePr>
        <p:xfrm>
          <a:off x="4191000" y="2590800"/>
          <a:ext cx="280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76" name="Equation" r:id="rId9" imgW="939600" imgH="203040" progId="Equation.DSMT4">
                  <p:embed/>
                </p:oleObj>
              </mc:Choice>
              <mc:Fallback>
                <p:oleObj name="Equation" r:id="rId9" imgW="939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590800"/>
                        <a:ext cx="2806700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4132019"/>
              </p:ext>
            </p:extLst>
          </p:nvPr>
        </p:nvGraphicFramePr>
        <p:xfrm>
          <a:off x="1524000" y="3276600"/>
          <a:ext cx="356393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77" name="Equation" r:id="rId11" imgW="1193760" imgH="228600" progId="Equation.DSMT4">
                  <p:embed/>
                </p:oleObj>
              </mc:Choice>
              <mc:Fallback>
                <p:oleObj name="Equation" r:id="rId11" imgW="1193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276600"/>
                        <a:ext cx="3563937" cy="685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6492767"/>
              </p:ext>
            </p:extLst>
          </p:nvPr>
        </p:nvGraphicFramePr>
        <p:xfrm>
          <a:off x="4504091" y="3962401"/>
          <a:ext cx="4258909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78" name="Equation" r:id="rId13" imgW="1346040" imgH="203040" progId="Equation.DSMT4">
                  <p:embed/>
                </p:oleObj>
              </mc:Choice>
              <mc:Fallback>
                <p:oleObj name="Equation" r:id="rId13" imgW="13460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504091" y="3962401"/>
                        <a:ext cx="4258909" cy="642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114243"/>
              </p:ext>
            </p:extLst>
          </p:nvPr>
        </p:nvGraphicFramePr>
        <p:xfrm>
          <a:off x="4648200" y="4648200"/>
          <a:ext cx="347186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79" name="Equation" r:id="rId15" imgW="1028520" imgH="203040" progId="Equation.DSMT4">
                  <p:embed/>
                </p:oleObj>
              </mc:Choice>
              <mc:Fallback>
                <p:oleObj name="Equation" r:id="rId15" imgW="10285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648200" y="4648200"/>
                        <a:ext cx="3471863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7539493"/>
              </p:ext>
            </p:extLst>
          </p:nvPr>
        </p:nvGraphicFramePr>
        <p:xfrm>
          <a:off x="5072063" y="609600"/>
          <a:ext cx="38576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80" name="Equation" r:id="rId17" imgW="1143000" imgH="203040" progId="Equation.DSMT4">
                  <p:embed/>
                </p:oleObj>
              </mc:Choice>
              <mc:Fallback>
                <p:oleObj name="Equation" r:id="rId17" imgW="114300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072063" y="609600"/>
                        <a:ext cx="3857625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780009"/>
              </p:ext>
            </p:extLst>
          </p:nvPr>
        </p:nvGraphicFramePr>
        <p:xfrm>
          <a:off x="4727448" y="1295400"/>
          <a:ext cx="31146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81" name="Equation" r:id="rId19" imgW="990360" imgH="203040" progId="Equation.DSMT4">
                  <p:embed/>
                </p:oleObj>
              </mc:Choice>
              <mc:Fallback>
                <p:oleObj name="Equation" r:id="rId19" imgW="9903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448" y="1295400"/>
                        <a:ext cx="3114675" cy="638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069862"/>
              </p:ext>
            </p:extLst>
          </p:nvPr>
        </p:nvGraphicFramePr>
        <p:xfrm>
          <a:off x="4922520" y="3276600"/>
          <a:ext cx="337343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82" name="Equation" r:id="rId21" imgW="1130040" imgH="228600" progId="Equation.DSMT4">
                  <p:embed/>
                </p:oleObj>
              </mc:Choice>
              <mc:Fallback>
                <p:oleObj name="Equation" r:id="rId21" imgW="11300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2520" y="3276600"/>
                        <a:ext cx="3373437" cy="685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575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12192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11. 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387597"/>
              </p:ext>
            </p:extLst>
          </p:nvPr>
        </p:nvGraphicFramePr>
        <p:xfrm>
          <a:off x="5791200" y="1572513"/>
          <a:ext cx="1681162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8" name="Equation" r:id="rId3" imgW="482400" imgH="393480" progId="Equation.DSMT4">
                  <p:embed/>
                </p:oleObj>
              </mc:Choice>
              <mc:Fallback>
                <p:oleObj name="Equation" r:id="rId3" imgW="48240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572513"/>
                        <a:ext cx="1681162" cy="1311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4953000" y="228600"/>
            <a:ext cx="350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smtClean="0"/>
              <a:t>(miring </a:t>
            </a:r>
            <a:r>
              <a:rPr lang="en-US" sz="4000" dirty="0" err="1" smtClean="0"/>
              <a:t>ke</a:t>
            </a:r>
            <a:r>
              <a:rPr lang="en-US" sz="4000" dirty="0" smtClean="0"/>
              <a:t> </a:t>
            </a:r>
            <a:r>
              <a:rPr lang="en-US" sz="4000" dirty="0" err="1" smtClean="0"/>
              <a:t>kiri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198242"/>
              </p:ext>
            </p:extLst>
          </p:nvPr>
        </p:nvGraphicFramePr>
        <p:xfrm>
          <a:off x="6553200" y="2793594"/>
          <a:ext cx="110013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9" name="Equation" r:id="rId5" imgW="368280" imgH="393480" progId="Equation.DSMT4">
                  <p:embed/>
                </p:oleObj>
              </mc:Choice>
              <mc:Fallback>
                <p:oleObj name="Equation" r:id="rId5" imgW="368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793594"/>
                        <a:ext cx="1100137" cy="1181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395"/>
          <p:cNvGrpSpPr>
            <a:grpSpLocks/>
          </p:cNvGrpSpPr>
          <p:nvPr/>
        </p:nvGrpSpPr>
        <p:grpSpPr bwMode="auto">
          <a:xfrm>
            <a:off x="2042970" y="594009"/>
            <a:ext cx="3127536" cy="2790135"/>
            <a:chOff x="14993" y="6558"/>
            <a:chExt cx="2438" cy="1984"/>
          </a:xfrm>
        </p:grpSpPr>
        <p:sp>
          <p:nvSpPr>
            <p:cNvPr id="15" name="Text Box 388"/>
            <p:cNvSpPr txBox="1">
              <a:spLocks noChangeArrowheads="1"/>
            </p:cNvSpPr>
            <p:nvPr/>
          </p:nvSpPr>
          <p:spPr bwMode="auto">
            <a:xfrm>
              <a:off x="15131" y="7211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2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 Box 389"/>
            <p:cNvSpPr txBox="1">
              <a:spLocks noChangeArrowheads="1"/>
            </p:cNvSpPr>
            <p:nvPr/>
          </p:nvSpPr>
          <p:spPr bwMode="auto">
            <a:xfrm>
              <a:off x="17092" y="7903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X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Text Box 390"/>
            <p:cNvSpPr txBox="1">
              <a:spLocks noChangeArrowheads="1"/>
            </p:cNvSpPr>
            <p:nvPr/>
          </p:nvSpPr>
          <p:spPr bwMode="auto">
            <a:xfrm>
              <a:off x="16382" y="8027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4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391"/>
            <p:cNvSpPr txBox="1">
              <a:spLocks noChangeArrowheads="1"/>
            </p:cNvSpPr>
            <p:nvPr/>
          </p:nvSpPr>
          <p:spPr bwMode="auto">
            <a:xfrm>
              <a:off x="14993" y="6558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Y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392"/>
            <p:cNvSpPr txBox="1">
              <a:spLocks noChangeArrowheads="1"/>
            </p:cNvSpPr>
            <p:nvPr/>
          </p:nvSpPr>
          <p:spPr bwMode="auto">
            <a:xfrm>
              <a:off x="15003" y="7982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 Box 393"/>
            <p:cNvSpPr txBox="1">
              <a:spLocks noChangeArrowheads="1"/>
            </p:cNvSpPr>
            <p:nvPr/>
          </p:nvSpPr>
          <p:spPr bwMode="auto">
            <a:xfrm>
              <a:off x="15788" y="7381"/>
              <a:ext cx="339" cy="3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k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5" name="AutoShape 385"/>
            <p:cNvCxnSpPr>
              <a:cxnSpLocks noChangeShapeType="1"/>
            </p:cNvCxnSpPr>
            <p:nvPr/>
          </p:nvCxnSpPr>
          <p:spPr bwMode="auto">
            <a:xfrm>
              <a:off x="15301" y="6558"/>
              <a:ext cx="0" cy="198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arrow" w="sm" len="med"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AutoShape 386"/>
            <p:cNvCxnSpPr>
              <a:cxnSpLocks noChangeShapeType="1"/>
            </p:cNvCxnSpPr>
            <p:nvPr/>
          </p:nvCxnSpPr>
          <p:spPr bwMode="auto">
            <a:xfrm>
              <a:off x="14993" y="8027"/>
              <a:ext cx="2268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arrow" w="sm" len="med"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AutoShape 387"/>
            <p:cNvCxnSpPr>
              <a:cxnSpLocks noChangeShapeType="1"/>
            </p:cNvCxnSpPr>
            <p:nvPr/>
          </p:nvCxnSpPr>
          <p:spPr bwMode="auto">
            <a:xfrm flipH="1" flipV="1">
              <a:off x="14993" y="7098"/>
              <a:ext cx="1971" cy="115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11793"/>
              </p:ext>
            </p:extLst>
          </p:nvPr>
        </p:nvGraphicFramePr>
        <p:xfrm>
          <a:off x="7772400" y="2835941"/>
          <a:ext cx="110013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0" name="Equation" r:id="rId7" imgW="368280" imgH="393480" progId="Equation.DSMT4">
                  <p:embed/>
                </p:oleObj>
              </mc:Choice>
              <mc:Fallback>
                <p:oleObj name="Equation" r:id="rId7" imgW="368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2835941"/>
                        <a:ext cx="1100137" cy="1181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592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9445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12. 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352800" y="1066800"/>
            <a:ext cx="5410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3y = -2x + 10 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002458"/>
              </p:ext>
            </p:extLst>
          </p:nvPr>
        </p:nvGraphicFramePr>
        <p:xfrm>
          <a:off x="1800225" y="381000"/>
          <a:ext cx="3182938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79" name="Equation" r:id="rId3" imgW="952200" imgH="203040" progId="Equation.DSMT4">
                  <p:embed/>
                </p:oleObj>
              </mc:Choice>
              <mc:Fallback>
                <p:oleObj name="Equation" r:id="rId3" imgW="952200" imgH="2030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381000"/>
                        <a:ext cx="3182938" cy="7032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9277698"/>
              </p:ext>
            </p:extLst>
          </p:nvPr>
        </p:nvGraphicFramePr>
        <p:xfrm>
          <a:off x="3497263" y="1981200"/>
          <a:ext cx="2844800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80" name="Equation" r:id="rId5" imgW="850680" imgH="393480" progId="Equation.DSMT4">
                  <p:embed/>
                </p:oleObj>
              </mc:Choice>
              <mc:Fallback>
                <p:oleObj name="Equation" r:id="rId5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263" y="1981200"/>
                        <a:ext cx="2844800" cy="1363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510103"/>
              </p:ext>
            </p:extLst>
          </p:nvPr>
        </p:nvGraphicFramePr>
        <p:xfrm>
          <a:off x="3429000" y="3200400"/>
          <a:ext cx="1741488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81" name="Equation" r:id="rId7" imgW="520560" imgH="393480" progId="Equation.DSMT4">
                  <p:embed/>
                </p:oleObj>
              </mc:Choice>
              <mc:Fallback>
                <p:oleObj name="Equation" r:id="rId7" imgW="5205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200400"/>
                        <a:ext cx="1741488" cy="1363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073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9445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13. K = 2 ( p + l )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514600" y="1100559"/>
            <a:ext cx="5410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80 = 2(2x + 5 + x + 5) </a:t>
            </a:r>
            <a:endParaRPr 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514600" y="1752600"/>
            <a:ext cx="5410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40 = (2x + x + 5 + 5) </a:t>
            </a:r>
            <a:endParaRPr lang="en-US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514600" y="2362200"/>
            <a:ext cx="297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40 = 3x + 10 </a:t>
            </a:r>
            <a:endParaRPr lang="en-US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1600200" y="3048000"/>
            <a:ext cx="297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40 – 10  = 3x</a:t>
            </a:r>
            <a:endParaRPr lang="en-US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362200" y="3622394"/>
            <a:ext cx="297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30  = 3x</a:t>
            </a:r>
            <a:endParaRPr lang="en-US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362200" y="4193894"/>
            <a:ext cx="2971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/>
              <a:t>10  = x</a:t>
            </a:r>
            <a:endParaRPr lang="en-US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301186" y="5029200"/>
            <a:ext cx="7842813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 smtClean="0"/>
              <a:t>Panjang</a:t>
            </a:r>
            <a:r>
              <a:rPr lang="en-US" sz="4000" dirty="0" smtClean="0"/>
              <a:t> = 2 (10) + 5 = 20 + 5 = 25 cm</a:t>
            </a:r>
            <a:endParaRPr lang="en-US" sz="4000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600200" y="5867400"/>
            <a:ext cx="7315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err="1" smtClean="0"/>
              <a:t>Lebar</a:t>
            </a:r>
            <a:r>
              <a:rPr lang="en-US" dirty="0" smtClean="0"/>
              <a:t> = 10 + 5 = 15 cm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60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13" grpId="0"/>
      <p:bldP spid="15" grpId="0"/>
      <p:bldP spid="16" grpId="0"/>
      <p:bldP spid="17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5000" y="2971800"/>
            <a:ext cx="6248400" cy="2362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28495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14. </a:t>
            </a:r>
            <a:r>
              <a:rPr lang="id-ID" sz="3200" dirty="0"/>
              <a:t>Dari </a:t>
            </a:r>
            <a:r>
              <a:rPr lang="en-US" sz="3200" dirty="0" smtClean="0"/>
              <a:t>36 orang, 21 </a:t>
            </a:r>
            <a:r>
              <a:rPr lang="en-US" sz="3200" dirty="0"/>
              <a:t>orang </a:t>
            </a:r>
            <a:r>
              <a:rPr lang="en-US" sz="3200" dirty="0" err="1"/>
              <a:t>diantaranya</a:t>
            </a:r>
            <a:r>
              <a:rPr lang="en-US" sz="3200" dirty="0"/>
              <a:t> </a:t>
            </a:r>
            <a:r>
              <a:rPr lang="en-US" sz="3200" dirty="0" err="1"/>
              <a:t>gemar</a:t>
            </a:r>
            <a:r>
              <a:rPr lang="en-US" sz="3200" dirty="0"/>
              <a:t> </a:t>
            </a:r>
            <a:r>
              <a:rPr lang="en-US" sz="3200" dirty="0" err="1"/>
              <a:t>sepak</a:t>
            </a:r>
            <a:r>
              <a:rPr lang="en-US" sz="3200" dirty="0"/>
              <a:t> bola </a:t>
            </a:r>
            <a:r>
              <a:rPr lang="en-US" sz="3200" dirty="0" err="1"/>
              <a:t>dan</a:t>
            </a:r>
            <a:r>
              <a:rPr lang="en-US" sz="3200" dirty="0"/>
              <a:t> 18 orang </a:t>
            </a:r>
            <a:r>
              <a:rPr lang="en-US" sz="3200" dirty="0" err="1"/>
              <a:t>gemar</a:t>
            </a:r>
            <a:r>
              <a:rPr lang="en-US" sz="3200" dirty="0"/>
              <a:t> basket, </a:t>
            </a:r>
            <a:r>
              <a:rPr lang="en-US" sz="3200" dirty="0" err="1"/>
              <a:t>sedangkan</a:t>
            </a:r>
            <a:r>
              <a:rPr lang="en-US" sz="3200" dirty="0"/>
              <a:t> 5 orang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gemar</a:t>
            </a:r>
            <a:r>
              <a:rPr lang="en-US" sz="3200" dirty="0"/>
              <a:t> </a:t>
            </a:r>
            <a:r>
              <a:rPr lang="en-US" sz="3200" dirty="0" err="1"/>
              <a:t>sepak</a:t>
            </a:r>
            <a:r>
              <a:rPr lang="en-US" sz="3200" dirty="0"/>
              <a:t> bola </a:t>
            </a:r>
            <a:r>
              <a:rPr lang="en-US" sz="3200" dirty="0" err="1"/>
              <a:t>maupun</a:t>
            </a:r>
            <a:r>
              <a:rPr lang="en-US" sz="3200" dirty="0"/>
              <a:t> basket. </a:t>
            </a:r>
            <a:r>
              <a:rPr lang="en-US" sz="3200" dirty="0" err="1"/>
              <a:t>Banyak</a:t>
            </a:r>
            <a:r>
              <a:rPr lang="en-US" sz="3200" dirty="0"/>
              <a:t> </a:t>
            </a:r>
            <a:r>
              <a:rPr lang="en-US" sz="3200" dirty="0" err="1"/>
              <a:t>siswa</a:t>
            </a:r>
            <a:r>
              <a:rPr lang="en-US" sz="3200" dirty="0"/>
              <a:t> yang </a:t>
            </a:r>
            <a:r>
              <a:rPr lang="en-US" sz="3200" dirty="0" err="1"/>
              <a:t>gemar</a:t>
            </a:r>
            <a:r>
              <a:rPr lang="en-US" sz="3200" dirty="0"/>
              <a:t> basket </a:t>
            </a:r>
            <a:r>
              <a:rPr lang="en-US" sz="3200" dirty="0" err="1"/>
              <a:t>saja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....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90800" y="3429000"/>
            <a:ext cx="2971800" cy="167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572000" y="3505200"/>
            <a:ext cx="2971800" cy="167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825458" y="3941229"/>
            <a:ext cx="407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x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3032760" y="3798957"/>
            <a:ext cx="10839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21-x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3752039" y="3281571"/>
            <a:ext cx="4764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6248400" y="3369588"/>
            <a:ext cx="450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K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3913257"/>
            <a:ext cx="1314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18 - x</a:t>
            </a:r>
            <a:endParaRPr lang="en-US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1789939" y="5410200"/>
            <a:ext cx="57538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Suka</a:t>
            </a:r>
            <a:r>
              <a:rPr lang="en-US" sz="4000" dirty="0" smtClean="0"/>
              <a:t> </a:t>
            </a:r>
            <a:r>
              <a:rPr lang="en-US" sz="4000" dirty="0" err="1" smtClean="0"/>
              <a:t>kedua</a:t>
            </a:r>
            <a:r>
              <a:rPr lang="en-US" sz="4000" dirty="0" smtClean="0"/>
              <a:t>= 21+18+5-36 =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7543758" y="54102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8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7620000" y="473544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1789981" y="6019800"/>
            <a:ext cx="44838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Basket </a:t>
            </a:r>
            <a:r>
              <a:rPr lang="en-US" sz="4000" dirty="0" err="1" smtClean="0"/>
              <a:t>saja</a:t>
            </a:r>
            <a:r>
              <a:rPr lang="en-US" sz="4000" dirty="0" smtClean="0"/>
              <a:t>= 18 – 8 =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7449361" y="599771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9523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0" grpId="0" animBg="1"/>
      <p:bldP spid="8" grpId="0"/>
      <p:bldP spid="12" grpId="0"/>
      <p:bldP spid="13" grpId="0"/>
      <p:bldP spid="15" grpId="0"/>
      <p:bldP spid="17" grpId="0"/>
      <p:bldP spid="19" grpId="0"/>
      <p:bldP spid="20" grpId="0"/>
      <p:bldP spid="21" grpId="0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15. </a:t>
            </a:r>
            <a:r>
              <a:rPr lang="en-US" sz="3200" dirty="0"/>
              <a:t>f(x</a:t>
            </a:r>
            <a:r>
              <a:rPr lang="en-US" sz="3200" dirty="0" smtClean="0"/>
              <a:t>)=4x </a:t>
            </a:r>
            <a:r>
              <a:rPr lang="en-US" sz="3200" dirty="0"/>
              <a:t>– </a:t>
            </a:r>
            <a:r>
              <a:rPr lang="en-US" sz="3200" dirty="0" smtClean="0"/>
              <a:t>3 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846331"/>
              </p:ext>
            </p:extLst>
          </p:nvPr>
        </p:nvGraphicFramePr>
        <p:xfrm>
          <a:off x="2627313" y="1295400"/>
          <a:ext cx="25415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0" name="Equation" r:id="rId3" imgW="850680" imgH="203040" progId="Equation.DSMT4">
                  <p:embed/>
                </p:oleObj>
              </mc:Choice>
              <mc:Fallback>
                <p:oleObj name="Equation" r:id="rId3" imgW="850680" imgH="2030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1295400"/>
                        <a:ext cx="25415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891157"/>
              </p:ext>
            </p:extLst>
          </p:nvPr>
        </p:nvGraphicFramePr>
        <p:xfrm>
          <a:off x="3124200" y="1905000"/>
          <a:ext cx="20843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1" name="Equation" r:id="rId5" imgW="698400" imgH="177480" progId="Equation.DSMT4">
                  <p:embed/>
                </p:oleObj>
              </mc:Choice>
              <mc:Fallback>
                <p:oleObj name="Equation" r:id="rId5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905000"/>
                        <a:ext cx="20843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097486"/>
              </p:ext>
            </p:extLst>
          </p:nvPr>
        </p:nvGraphicFramePr>
        <p:xfrm>
          <a:off x="2514600" y="2514600"/>
          <a:ext cx="20843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2" name="Equation" r:id="rId7" imgW="698400" imgH="177480" progId="Equation.DSMT4">
                  <p:embed/>
                </p:oleObj>
              </mc:Choice>
              <mc:Fallback>
                <p:oleObj name="Equation" r:id="rId7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514600"/>
                        <a:ext cx="20843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719457"/>
              </p:ext>
            </p:extLst>
          </p:nvPr>
        </p:nvGraphicFramePr>
        <p:xfrm>
          <a:off x="3087688" y="3124200"/>
          <a:ext cx="1514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3" name="Equation" r:id="rId9" imgW="507960" imgH="177480" progId="Equation.DSMT4">
                  <p:embed/>
                </p:oleObj>
              </mc:Choice>
              <mc:Fallback>
                <p:oleObj name="Equation" r:id="rId9" imgW="507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7688" y="3124200"/>
                        <a:ext cx="15144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207092"/>
              </p:ext>
            </p:extLst>
          </p:nvPr>
        </p:nvGraphicFramePr>
        <p:xfrm>
          <a:off x="3352800" y="3733800"/>
          <a:ext cx="1060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4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733800"/>
                        <a:ext cx="1060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418803"/>
              </p:ext>
            </p:extLst>
          </p:nvPr>
        </p:nvGraphicFramePr>
        <p:xfrm>
          <a:off x="3325812" y="381000"/>
          <a:ext cx="24653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95" name="Equation" r:id="rId13" imgW="825480" imgH="203040" progId="Equation.DSMT4">
                  <p:embed/>
                </p:oleObj>
              </mc:Choice>
              <mc:Fallback>
                <p:oleObj name="Equation" r:id="rId13" imgW="825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2" y="381000"/>
                        <a:ext cx="24653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3619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239000" cy="1173162"/>
          </a:xfrm>
        </p:spPr>
        <p:txBody>
          <a:bodyPr>
            <a:normAutofit/>
          </a:bodyPr>
          <a:lstStyle/>
          <a:p>
            <a:pPr marL="531813" indent="-531813" algn="l"/>
            <a:r>
              <a:rPr lang="en-US" sz="3200" dirty="0" smtClean="0"/>
              <a:t>16. 4t + 3b = 83</a:t>
            </a:r>
            <a:br>
              <a:rPr lang="en-US" sz="3200" dirty="0" smtClean="0"/>
            </a:br>
            <a:r>
              <a:rPr lang="en-US" sz="3200" dirty="0" smtClean="0"/>
              <a:t> 3t + 4b = 85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7818585"/>
              </p:ext>
            </p:extLst>
          </p:nvPr>
        </p:nvGraphicFramePr>
        <p:xfrm>
          <a:off x="2365375" y="1741488"/>
          <a:ext cx="24542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05" name="Equation" r:id="rId3" imgW="901440" imgH="177480" progId="Equation.DSMT4">
                  <p:embed/>
                </p:oleObj>
              </mc:Choice>
              <mc:Fallback>
                <p:oleObj name="Equation" r:id="rId3" imgW="9014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1741488"/>
                        <a:ext cx="24542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244784"/>
              </p:ext>
            </p:extLst>
          </p:nvPr>
        </p:nvGraphicFramePr>
        <p:xfrm>
          <a:off x="1716088" y="2743200"/>
          <a:ext cx="314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06" name="Equation" r:id="rId5" imgW="1054080" imgH="203040" progId="Equation.DSMT4">
                  <p:embed/>
                </p:oleObj>
              </mc:Choice>
              <mc:Fallback>
                <p:oleObj name="Equation" r:id="rId5" imgW="1054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088" y="2743200"/>
                        <a:ext cx="3149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744242"/>
              </p:ext>
            </p:extLst>
          </p:nvPr>
        </p:nvGraphicFramePr>
        <p:xfrm>
          <a:off x="5899150" y="1409700"/>
          <a:ext cx="22367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07" name="Equation" r:id="rId7" imgW="749160" imgH="177480" progId="Equation.DSMT4">
                  <p:embed/>
                </p:oleObj>
              </mc:Choice>
              <mc:Fallback>
                <p:oleObj name="Equation" r:id="rId7" imgW="749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9150" y="1409700"/>
                        <a:ext cx="223678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981200" y="2743200"/>
            <a:ext cx="2667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876800" y="2743200"/>
            <a:ext cx="381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/>
          <p:cNvSpPr txBox="1">
            <a:spLocks/>
          </p:cNvSpPr>
          <p:nvPr/>
        </p:nvSpPr>
        <p:spPr>
          <a:xfrm>
            <a:off x="3686622" y="304800"/>
            <a:ext cx="179977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 smtClean="0"/>
              <a:t>| X3 |</a:t>
            </a:r>
          </a:p>
          <a:p>
            <a:pPr algn="l"/>
            <a:r>
              <a:rPr lang="en-US" sz="3200" dirty="0" smtClean="0"/>
              <a:t>| X4 |</a:t>
            </a:r>
            <a:endParaRPr lang="en-US" sz="3200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738632"/>
              </p:ext>
            </p:extLst>
          </p:nvPr>
        </p:nvGraphicFramePr>
        <p:xfrm>
          <a:off x="2263775" y="2222500"/>
          <a:ext cx="25923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08" name="Equation" r:id="rId9" imgW="952200" imgH="177480" progId="Equation.DSMT4">
                  <p:embed/>
                </p:oleObj>
              </mc:Choice>
              <mc:Fallback>
                <p:oleObj name="Equation" r:id="rId9" imgW="9522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775" y="2222500"/>
                        <a:ext cx="259238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147733"/>
              </p:ext>
            </p:extLst>
          </p:nvPr>
        </p:nvGraphicFramePr>
        <p:xfrm>
          <a:off x="5410200" y="1866900"/>
          <a:ext cx="26876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09" name="Equation" r:id="rId11" imgW="901440" imgH="203040" progId="Equation.DSMT4">
                  <p:embed/>
                </p:oleObj>
              </mc:Choice>
              <mc:Fallback>
                <p:oleObj name="Equation" r:id="rId11" imgW="9014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866900"/>
                        <a:ext cx="26876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364162"/>
              </p:ext>
            </p:extLst>
          </p:nvPr>
        </p:nvGraphicFramePr>
        <p:xfrm>
          <a:off x="5956300" y="2438400"/>
          <a:ext cx="2235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0" name="Equation" r:id="rId13" imgW="749160" imgH="177480" progId="Equation.DSMT4">
                  <p:embed/>
                </p:oleObj>
              </mc:Choice>
              <mc:Fallback>
                <p:oleObj name="Equation" r:id="rId13" imgW="749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438400"/>
                        <a:ext cx="2235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0247637"/>
              </p:ext>
            </p:extLst>
          </p:nvPr>
        </p:nvGraphicFramePr>
        <p:xfrm>
          <a:off x="6742113" y="2895600"/>
          <a:ext cx="22367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1" name="Equation" r:id="rId15" imgW="749160" imgH="177480" progId="Equation.DSMT4">
                  <p:embed/>
                </p:oleObj>
              </mc:Choice>
              <mc:Fallback>
                <p:oleObj name="Equation" r:id="rId15" imgW="749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2113" y="2895600"/>
                        <a:ext cx="22367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926799"/>
              </p:ext>
            </p:extLst>
          </p:nvPr>
        </p:nvGraphicFramePr>
        <p:xfrm>
          <a:off x="6723063" y="3429000"/>
          <a:ext cx="1441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2" name="Equation" r:id="rId17" imgW="482400" imgH="177480" progId="Equation.DSMT4">
                  <p:embed/>
                </p:oleObj>
              </mc:Choice>
              <mc:Fallback>
                <p:oleObj name="Equation" r:id="rId17" imgW="482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063" y="3429000"/>
                        <a:ext cx="1441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315793"/>
              </p:ext>
            </p:extLst>
          </p:nvPr>
        </p:nvGraphicFramePr>
        <p:xfrm>
          <a:off x="6996113" y="3962400"/>
          <a:ext cx="11001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3" name="Equation" r:id="rId19" imgW="368280" imgH="177480" progId="Equation.DSMT4">
                  <p:embed/>
                </p:oleObj>
              </mc:Choice>
              <mc:Fallback>
                <p:oleObj name="Equation" r:id="rId19" imgW="3682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6113" y="3962400"/>
                        <a:ext cx="11001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505333"/>
              </p:ext>
            </p:extLst>
          </p:nvPr>
        </p:nvGraphicFramePr>
        <p:xfrm>
          <a:off x="2201863" y="4533900"/>
          <a:ext cx="14763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4" name="Equation" r:id="rId21" imgW="495000" imgH="177480" progId="Equation.DSMT4">
                  <p:embed/>
                </p:oleObj>
              </mc:Choice>
              <mc:Fallback>
                <p:oleObj name="Equation" r:id="rId21" imgW="495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863" y="4533900"/>
                        <a:ext cx="14763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740884"/>
              </p:ext>
            </p:extLst>
          </p:nvPr>
        </p:nvGraphicFramePr>
        <p:xfrm>
          <a:off x="3733800" y="4572000"/>
          <a:ext cx="185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5" name="Equation" r:id="rId23" imgW="622080" imgH="203040" progId="Equation.DSMT4">
                  <p:embed/>
                </p:oleObj>
              </mc:Choice>
              <mc:Fallback>
                <p:oleObj name="Equation" r:id="rId23" imgW="6220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572000"/>
                        <a:ext cx="1854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542196"/>
              </p:ext>
            </p:extLst>
          </p:nvPr>
        </p:nvGraphicFramePr>
        <p:xfrm>
          <a:off x="3484563" y="5105400"/>
          <a:ext cx="17033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6" name="Equation" r:id="rId25" imgW="571320" imgH="177480" progId="Equation.DSMT4">
                  <p:embed/>
                </p:oleObj>
              </mc:Choice>
              <mc:Fallback>
                <p:oleObj name="Equation" r:id="rId25" imgW="571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4563" y="5105400"/>
                        <a:ext cx="17033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627379"/>
              </p:ext>
            </p:extLst>
          </p:nvPr>
        </p:nvGraphicFramePr>
        <p:xfrm>
          <a:off x="3446463" y="5715000"/>
          <a:ext cx="9477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7" name="Equation" r:id="rId27" imgW="317160" imgH="177480" progId="Equation.DSMT4">
                  <p:embed/>
                </p:oleObj>
              </mc:Choice>
              <mc:Fallback>
                <p:oleObj name="Equation" r:id="rId27" imgW="317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463" y="5715000"/>
                        <a:ext cx="9477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3175944"/>
              </p:ext>
            </p:extLst>
          </p:nvPr>
        </p:nvGraphicFramePr>
        <p:xfrm>
          <a:off x="2286000" y="3238500"/>
          <a:ext cx="352901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18" name="Equation" r:id="rId29" imgW="1180800" imgH="393480" progId="Equation.DSMT4">
                  <p:embed/>
                </p:oleObj>
              </mc:Choice>
              <mc:Fallback>
                <p:oleObj name="Equation" r:id="rId29" imgW="1180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238500"/>
                        <a:ext cx="3529013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422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17. 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5471320" y="964175"/>
            <a:ext cx="2887966" cy="1489775"/>
            <a:chOff x="5471320" y="964175"/>
            <a:chExt cx="2887966" cy="1489775"/>
          </a:xfrm>
        </p:grpSpPr>
        <p:grpSp>
          <p:nvGrpSpPr>
            <p:cNvPr id="14" name="Group 4"/>
            <p:cNvGrpSpPr>
              <a:grpSpLocks/>
            </p:cNvGrpSpPr>
            <p:nvPr/>
          </p:nvGrpSpPr>
          <p:grpSpPr bwMode="auto">
            <a:xfrm rot="16200000">
              <a:off x="5829502" y="605993"/>
              <a:ext cx="1489775" cy="2206140"/>
              <a:chOff x="7025" y="6599"/>
              <a:chExt cx="1314" cy="1869"/>
            </a:xfrm>
          </p:grpSpPr>
          <p:sp>
            <p:nvSpPr>
              <p:cNvPr id="17" name="AutoShape 5"/>
              <p:cNvSpPr>
                <a:spLocks noChangeArrowheads="1"/>
              </p:cNvSpPr>
              <p:nvPr/>
            </p:nvSpPr>
            <p:spPr bwMode="auto">
              <a:xfrm>
                <a:off x="7025" y="6599"/>
                <a:ext cx="1314" cy="1866"/>
              </a:xfrm>
              <a:prstGeom prst="rtTriangle">
                <a:avLst/>
              </a:prstGeom>
              <a:noFill/>
              <a:ln w="381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8" name="Rectangle 6"/>
              <p:cNvSpPr>
                <a:spLocks noChangeArrowheads="1"/>
              </p:cNvSpPr>
              <p:nvPr/>
            </p:nvSpPr>
            <p:spPr bwMode="auto">
              <a:xfrm>
                <a:off x="7027" y="8355"/>
                <a:ext cx="113" cy="113"/>
              </a:xfrm>
              <a:prstGeom prst="rect">
                <a:avLst/>
              </a:prstGeom>
              <a:noFill/>
              <a:ln w="381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</p:grpSp>
        <p:sp>
          <p:nvSpPr>
            <p:cNvPr id="15" name="Freeform 7"/>
            <p:cNvSpPr>
              <a:spLocks/>
            </p:cNvSpPr>
            <p:nvPr/>
          </p:nvSpPr>
          <p:spPr bwMode="auto">
            <a:xfrm>
              <a:off x="7673854" y="978260"/>
              <a:ext cx="685432" cy="1471089"/>
            </a:xfrm>
            <a:custGeom>
              <a:avLst/>
              <a:gdLst>
                <a:gd name="T0" fmla="*/ 1314 w 2422"/>
                <a:gd name="T1" fmla="*/ 1866 h 1866"/>
                <a:gd name="T2" fmla="*/ 2422 w 2422"/>
                <a:gd name="T3" fmla="*/ 1042 h 1866"/>
                <a:gd name="T4" fmla="*/ 0 w 2422"/>
                <a:gd name="T5" fmla="*/ 0 h 1866"/>
                <a:gd name="connsiteX0" fmla="*/ 6757 w 10000"/>
                <a:gd name="connsiteY0" fmla="*/ 8450 h 8450"/>
                <a:gd name="connsiteX1" fmla="*/ 10000 w 10000"/>
                <a:gd name="connsiteY1" fmla="*/ 5584 h 8450"/>
                <a:gd name="connsiteX2" fmla="*/ 0 w 10000"/>
                <a:gd name="connsiteY2" fmla="*/ 0 h 8450"/>
                <a:gd name="connsiteX0" fmla="*/ 8 w 3251"/>
                <a:gd name="connsiteY0" fmla="*/ 7904 h 7904"/>
                <a:gd name="connsiteX1" fmla="*/ 3251 w 3251"/>
                <a:gd name="connsiteY1" fmla="*/ 4512 h 7904"/>
                <a:gd name="connsiteX2" fmla="*/ 0 w 3251"/>
                <a:gd name="connsiteY2" fmla="*/ 0 h 7904"/>
                <a:gd name="connsiteX0" fmla="*/ 25 w 7678"/>
                <a:gd name="connsiteY0" fmla="*/ 10000 h 10000"/>
                <a:gd name="connsiteX1" fmla="*/ 7678 w 7678"/>
                <a:gd name="connsiteY1" fmla="*/ 5792 h 10000"/>
                <a:gd name="connsiteX2" fmla="*/ 0 w 7678"/>
                <a:gd name="connsiteY2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678" h="10000">
                  <a:moveTo>
                    <a:pt x="25" y="10000"/>
                  </a:moveTo>
                  <a:lnTo>
                    <a:pt x="7678" y="5792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>
                <a:ln w="38100">
                  <a:solidFill>
                    <a:schemeClr val="tx1"/>
                  </a:solidFill>
                </a:ln>
              </a:endParaRPr>
            </a:p>
          </p:txBody>
        </p:sp>
      </p:grpSp>
      <p:sp>
        <p:nvSpPr>
          <p:cNvPr id="16" name="Freeform 8"/>
          <p:cNvSpPr>
            <a:spLocks/>
          </p:cNvSpPr>
          <p:nvPr/>
        </p:nvSpPr>
        <p:spPr bwMode="auto">
          <a:xfrm rot="15938006">
            <a:off x="8156821" y="1798544"/>
            <a:ext cx="166664" cy="101513"/>
          </a:xfrm>
          <a:custGeom>
            <a:avLst/>
            <a:gdLst>
              <a:gd name="T0" fmla="*/ 0 w 147"/>
              <a:gd name="T1" fmla="*/ 68 h 86"/>
              <a:gd name="T2" fmla="*/ 85 w 147"/>
              <a:gd name="T3" fmla="*/ 0 h 86"/>
              <a:gd name="T4" fmla="*/ 147 w 147"/>
              <a:gd name="T5" fmla="*/ 86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7" h="86">
                <a:moveTo>
                  <a:pt x="0" y="68"/>
                </a:moveTo>
                <a:lnTo>
                  <a:pt x="85" y="0"/>
                </a:lnTo>
                <a:lnTo>
                  <a:pt x="147" y="86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400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8354843" y="1676400"/>
            <a:ext cx="408157" cy="44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7677461" y="557387"/>
            <a:ext cx="408157" cy="44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D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406689" y="2466621"/>
            <a:ext cx="408157" cy="44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B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408874" y="2361295"/>
            <a:ext cx="408157" cy="44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7996959" y="2023977"/>
            <a:ext cx="486388" cy="44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6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6109019" y="1255527"/>
            <a:ext cx="486388" cy="442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26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43000" y="1853415"/>
            <a:ext cx="43220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CD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 </a:t>
            </a:r>
            <a:r>
              <a:rPr lang="en-US" sz="4000" dirty="0" smtClean="0"/>
              <a:t>= </a:t>
            </a:r>
            <a:r>
              <a:rPr lang="en-US" sz="4000" dirty="0" smtClean="0"/>
              <a:t>26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 – 24</a:t>
            </a:r>
            <a:r>
              <a:rPr lang="en-US" sz="4000" baseline="30000" dirty="0" smtClean="0"/>
              <a:t>2 </a:t>
            </a:r>
            <a:r>
              <a:rPr lang="en-US" sz="4000" dirty="0"/>
              <a:t> </a:t>
            </a:r>
            <a:r>
              <a:rPr lang="en-US" sz="4000" dirty="0" smtClean="0"/>
              <a:t>– </a:t>
            </a:r>
            <a:r>
              <a:rPr lang="en-US" sz="4000" dirty="0" smtClean="0"/>
              <a:t>6</a:t>
            </a:r>
            <a:r>
              <a:rPr lang="en-US" sz="4000" baseline="30000" dirty="0" smtClean="0"/>
              <a:t>2</a:t>
            </a:r>
            <a:endParaRPr lang="en-US" sz="4000" dirty="0"/>
          </a:p>
        </p:txBody>
      </p:sp>
      <p:sp>
        <p:nvSpPr>
          <p:cNvPr id="33" name="TextBox 32"/>
          <p:cNvSpPr txBox="1"/>
          <p:nvPr/>
        </p:nvSpPr>
        <p:spPr>
          <a:xfrm>
            <a:off x="2054440" y="2895600"/>
            <a:ext cx="36038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</a:t>
            </a:r>
            <a:r>
              <a:rPr lang="en-US" sz="4000" dirty="0"/>
              <a:t>676 – 576 – </a:t>
            </a:r>
            <a:r>
              <a:rPr lang="en-US" sz="4000" dirty="0" smtClean="0"/>
              <a:t>36</a:t>
            </a:r>
            <a:endParaRPr lang="en-US" sz="4000" dirty="0"/>
          </a:p>
        </p:txBody>
      </p:sp>
      <p:sp>
        <p:nvSpPr>
          <p:cNvPr id="35" name="TextBox 34"/>
          <p:cNvSpPr txBox="1"/>
          <p:nvPr/>
        </p:nvSpPr>
        <p:spPr>
          <a:xfrm>
            <a:off x="6368658" y="237110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24</a:t>
            </a:r>
            <a:endParaRPr lang="en-US" sz="4000" dirty="0"/>
          </a:p>
        </p:txBody>
      </p:sp>
      <p:sp>
        <p:nvSpPr>
          <p:cNvPr id="27" name="TextBox 26"/>
          <p:cNvSpPr txBox="1"/>
          <p:nvPr/>
        </p:nvSpPr>
        <p:spPr>
          <a:xfrm>
            <a:off x="2054439" y="3559314"/>
            <a:ext cx="10743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</a:t>
            </a:r>
            <a:r>
              <a:rPr lang="en-US" sz="4000" dirty="0" smtClean="0"/>
              <a:t>64</a:t>
            </a:r>
            <a:endParaRPr lang="en-US" sz="4000" dirty="0"/>
          </a:p>
        </p:txBody>
      </p:sp>
      <p:sp>
        <p:nvSpPr>
          <p:cNvPr id="36" name="TextBox 35"/>
          <p:cNvSpPr txBox="1"/>
          <p:nvPr/>
        </p:nvSpPr>
        <p:spPr>
          <a:xfrm>
            <a:off x="1322104" y="4473714"/>
            <a:ext cx="15199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CD </a:t>
            </a:r>
            <a:r>
              <a:rPr lang="en-US" sz="4000" dirty="0" smtClean="0"/>
              <a:t>= </a:t>
            </a:r>
            <a:r>
              <a:rPr lang="en-US" sz="4000" dirty="0" smtClean="0"/>
              <a:t>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0664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/>
      <p:bldP spid="35" grpId="0"/>
      <p:bldP spid="27" grpId="0"/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18.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1712775" y="485007"/>
            <a:ext cx="18640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</a:t>
            </a:r>
            <a:r>
              <a:rPr lang="en-US" sz="4000" dirty="0" smtClean="0">
                <a:sym typeface="Symbol"/>
              </a:rPr>
              <a:t>AGF </a:t>
            </a:r>
            <a:r>
              <a:rPr lang="en-US" sz="4000" dirty="0" smtClean="0">
                <a:sym typeface="Symbol"/>
              </a:rPr>
              <a:t> </a:t>
            </a:r>
            <a:endParaRPr lang="en-US" sz="4000" dirty="0"/>
          </a:p>
        </p:txBody>
      </p:sp>
      <p:sp>
        <p:nvSpPr>
          <p:cNvPr id="60" name="TextBox 59"/>
          <p:cNvSpPr txBox="1"/>
          <p:nvPr/>
        </p:nvSpPr>
        <p:spPr>
          <a:xfrm>
            <a:off x="3543283" y="527679"/>
            <a:ext cx="1337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BGF</a:t>
            </a:r>
            <a:endParaRPr lang="en-US" sz="4000" dirty="0"/>
          </a:p>
        </p:txBody>
      </p:sp>
      <p:sp>
        <p:nvSpPr>
          <p:cNvPr id="61" name="TextBox 60"/>
          <p:cNvSpPr txBox="1"/>
          <p:nvPr/>
        </p:nvSpPr>
        <p:spPr>
          <a:xfrm>
            <a:off x="1701553" y="1129821"/>
            <a:ext cx="18784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</a:t>
            </a:r>
            <a:r>
              <a:rPr lang="en-US" sz="4000" dirty="0" smtClean="0">
                <a:sym typeface="Symbol"/>
              </a:rPr>
              <a:t>AGE </a:t>
            </a:r>
            <a:r>
              <a:rPr lang="en-US" sz="4000" dirty="0" smtClean="0">
                <a:sym typeface="Symbol"/>
              </a:rPr>
              <a:t> </a:t>
            </a:r>
            <a:endParaRPr lang="en-US" sz="4000" dirty="0"/>
          </a:p>
        </p:txBody>
      </p:sp>
      <p:sp>
        <p:nvSpPr>
          <p:cNvPr id="62" name="TextBox 61"/>
          <p:cNvSpPr txBox="1"/>
          <p:nvPr/>
        </p:nvSpPr>
        <p:spPr>
          <a:xfrm>
            <a:off x="3496083" y="1166397"/>
            <a:ext cx="14173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BGD</a:t>
            </a:r>
            <a:endParaRPr lang="en-US" sz="4000" dirty="0"/>
          </a:p>
        </p:txBody>
      </p:sp>
      <p:sp>
        <p:nvSpPr>
          <p:cNvPr id="63" name="TextBox 62"/>
          <p:cNvSpPr txBox="1"/>
          <p:nvPr/>
        </p:nvSpPr>
        <p:spPr>
          <a:xfrm>
            <a:off x="1731749" y="1715787"/>
            <a:ext cx="18537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EGC </a:t>
            </a:r>
            <a:r>
              <a:rPr lang="en-US" sz="4000" dirty="0" smtClean="0">
                <a:sym typeface="Symbol"/>
              </a:rPr>
              <a:t> </a:t>
            </a:r>
            <a:endParaRPr lang="en-US" sz="4000" dirty="0"/>
          </a:p>
        </p:txBody>
      </p:sp>
      <p:sp>
        <p:nvSpPr>
          <p:cNvPr id="64" name="TextBox 63"/>
          <p:cNvSpPr txBox="1"/>
          <p:nvPr/>
        </p:nvSpPr>
        <p:spPr>
          <a:xfrm>
            <a:off x="3536158" y="1676400"/>
            <a:ext cx="14125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DGC</a:t>
            </a:r>
            <a:endParaRPr lang="en-US" sz="4000" dirty="0"/>
          </a:p>
        </p:txBody>
      </p:sp>
      <p:sp>
        <p:nvSpPr>
          <p:cNvPr id="65" name="TextBox 64"/>
          <p:cNvSpPr txBox="1"/>
          <p:nvPr/>
        </p:nvSpPr>
        <p:spPr>
          <a:xfrm>
            <a:off x="1678315" y="2286000"/>
            <a:ext cx="19030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</a:t>
            </a:r>
            <a:r>
              <a:rPr lang="en-US" sz="4000" dirty="0" smtClean="0">
                <a:sym typeface="Symbol"/>
              </a:rPr>
              <a:t>ABD </a:t>
            </a:r>
            <a:r>
              <a:rPr lang="en-US" sz="4000" dirty="0" smtClean="0">
                <a:sym typeface="Symbol"/>
              </a:rPr>
              <a:t> </a:t>
            </a:r>
            <a:endParaRPr lang="en-US" sz="4000" dirty="0"/>
          </a:p>
        </p:txBody>
      </p:sp>
      <p:sp>
        <p:nvSpPr>
          <p:cNvPr id="66" name="TextBox 65"/>
          <p:cNvSpPr txBox="1"/>
          <p:nvPr/>
        </p:nvSpPr>
        <p:spPr>
          <a:xfrm>
            <a:off x="3505200" y="2286000"/>
            <a:ext cx="13194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BAE</a:t>
            </a:r>
            <a:endParaRPr lang="en-US" sz="40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5410200" y="76200"/>
            <a:ext cx="3270274" cy="3471972"/>
            <a:chOff x="5410200" y="76200"/>
            <a:chExt cx="3270274" cy="3471972"/>
          </a:xfrm>
        </p:grpSpPr>
        <p:sp>
          <p:nvSpPr>
            <p:cNvPr id="3" name="Isosceles Triangle 2"/>
            <p:cNvSpPr/>
            <p:nvPr/>
          </p:nvSpPr>
          <p:spPr>
            <a:xfrm>
              <a:off x="5805494" y="293914"/>
              <a:ext cx="2411392" cy="2743200"/>
            </a:xfrm>
            <a:prstGeom prst="triangl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410200" y="2683171"/>
              <a:ext cx="48122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>
                  <a:sym typeface="Symbol"/>
                </a:rPr>
                <a:t>A</a:t>
              </a:r>
              <a:endParaRPr lang="en-US" sz="4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216886" y="2656114"/>
              <a:ext cx="46358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>
                  <a:sym typeface="Symbol"/>
                </a:rPr>
                <a:t>B</a:t>
              </a:r>
              <a:endParaRPr lang="en-US" sz="4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477000" y="76200"/>
              <a:ext cx="45878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>
                  <a:sym typeface="Symbol"/>
                </a:rPr>
                <a:t>C</a:t>
              </a:r>
              <a:endParaRPr lang="en-US" sz="4000" dirty="0"/>
            </a:p>
          </p:txBody>
        </p:sp>
        <p:cxnSp>
          <p:nvCxnSpPr>
            <p:cNvPr id="5" name="Straight Connector 4"/>
            <p:cNvCxnSpPr>
              <a:stCxn id="3" idx="0"/>
              <a:endCxn id="3" idx="3"/>
            </p:cNvCxnSpPr>
            <p:nvPr/>
          </p:nvCxnSpPr>
          <p:spPr>
            <a:xfrm>
              <a:off x="7011190" y="293914"/>
              <a:ext cx="0" cy="27432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5791200" y="2133600"/>
              <a:ext cx="2057400" cy="90351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3" idx="4"/>
            </p:cNvCxnSpPr>
            <p:nvPr/>
          </p:nvCxnSpPr>
          <p:spPr>
            <a:xfrm flipH="1" flipV="1">
              <a:off x="6172200" y="2133600"/>
              <a:ext cx="2044686" cy="90351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7848600" y="1779657"/>
              <a:ext cx="4683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ym typeface="Symbol"/>
                </a:rPr>
                <a:t>D</a:t>
              </a:r>
              <a:endParaRPr lang="en-US" sz="36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805494" y="1810434"/>
              <a:ext cx="4106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ym typeface="Symbol"/>
                </a:rPr>
                <a:t>E</a:t>
              </a:r>
              <a:endParaRPr lang="en-US" sz="36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819900" y="2901841"/>
              <a:ext cx="4106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ym typeface="Symbol"/>
                </a:rPr>
                <a:t>F</a:t>
              </a:r>
              <a:endParaRPr lang="en-US" sz="36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935780" y="1939026"/>
              <a:ext cx="47641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ym typeface="Symbol"/>
                </a:rPr>
                <a:t>G</a:t>
              </a:r>
              <a:endParaRPr lang="en-US" sz="3600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690507" y="2819400"/>
            <a:ext cx="18982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</a:t>
            </a:r>
            <a:r>
              <a:rPr lang="en-US" sz="4000" dirty="0" smtClean="0">
                <a:sym typeface="Symbol"/>
              </a:rPr>
              <a:t>ADC </a:t>
            </a:r>
            <a:r>
              <a:rPr lang="en-US" sz="4000" dirty="0" smtClean="0">
                <a:sym typeface="Symbol"/>
              </a:rPr>
              <a:t> </a:t>
            </a:r>
            <a:endParaRPr lang="en-US" sz="4000" dirty="0"/>
          </a:p>
        </p:txBody>
      </p:sp>
      <p:sp>
        <p:nvSpPr>
          <p:cNvPr id="37" name="TextBox 36"/>
          <p:cNvSpPr txBox="1"/>
          <p:nvPr/>
        </p:nvSpPr>
        <p:spPr>
          <a:xfrm>
            <a:off x="3517392" y="2819400"/>
            <a:ext cx="12959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BEC</a:t>
            </a:r>
            <a:endParaRPr lang="en-US" sz="4000" dirty="0"/>
          </a:p>
        </p:txBody>
      </p:sp>
      <p:sp>
        <p:nvSpPr>
          <p:cNvPr id="38" name="TextBox 37"/>
          <p:cNvSpPr txBox="1"/>
          <p:nvPr/>
        </p:nvSpPr>
        <p:spPr>
          <a:xfrm>
            <a:off x="1701553" y="3344706"/>
            <a:ext cx="18136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</a:t>
            </a:r>
            <a:r>
              <a:rPr lang="en-US" sz="4000" dirty="0" smtClean="0">
                <a:sym typeface="Symbol"/>
              </a:rPr>
              <a:t>AFC </a:t>
            </a:r>
            <a:r>
              <a:rPr lang="en-US" sz="4000" dirty="0" smtClean="0">
                <a:sym typeface="Symbol"/>
              </a:rPr>
              <a:t> </a:t>
            </a:r>
            <a:endParaRPr lang="en-US" sz="4000" dirty="0"/>
          </a:p>
        </p:txBody>
      </p:sp>
      <p:sp>
        <p:nvSpPr>
          <p:cNvPr id="39" name="TextBox 38"/>
          <p:cNvSpPr txBox="1"/>
          <p:nvPr/>
        </p:nvSpPr>
        <p:spPr>
          <a:xfrm>
            <a:off x="3528438" y="3344706"/>
            <a:ext cx="12830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BFC</a:t>
            </a:r>
            <a:endParaRPr lang="en-US" sz="4000" dirty="0"/>
          </a:p>
        </p:txBody>
      </p:sp>
      <p:sp>
        <p:nvSpPr>
          <p:cNvPr id="40" name="TextBox 39"/>
          <p:cNvSpPr txBox="1"/>
          <p:nvPr/>
        </p:nvSpPr>
        <p:spPr>
          <a:xfrm>
            <a:off x="1712775" y="3883588"/>
            <a:ext cx="19025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</a:t>
            </a:r>
            <a:r>
              <a:rPr lang="en-US" sz="4000" dirty="0" smtClean="0">
                <a:sym typeface="Symbol"/>
              </a:rPr>
              <a:t>AGC </a:t>
            </a:r>
            <a:r>
              <a:rPr lang="en-US" sz="4000" dirty="0" smtClean="0">
                <a:sym typeface="Symbol"/>
              </a:rPr>
              <a:t> </a:t>
            </a:r>
            <a:endParaRPr lang="en-US" sz="4000" dirty="0"/>
          </a:p>
        </p:txBody>
      </p:sp>
      <p:sp>
        <p:nvSpPr>
          <p:cNvPr id="41" name="TextBox 40"/>
          <p:cNvSpPr txBox="1"/>
          <p:nvPr/>
        </p:nvSpPr>
        <p:spPr>
          <a:xfrm>
            <a:off x="3539660" y="3883588"/>
            <a:ext cx="13756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ym typeface="Symbol"/>
              </a:rPr>
              <a:t>BGC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3968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1. 3</a:t>
            </a:r>
            <a:r>
              <a:rPr lang="en-US" baseline="30000" dirty="0" smtClean="0"/>
              <a:t>−</a:t>
            </a:r>
            <a:r>
              <a:rPr lang="id-ID" baseline="30000" dirty="0"/>
              <a:t>1</a:t>
            </a:r>
            <a:r>
              <a:rPr lang="id-ID" dirty="0"/>
              <a:t> + </a:t>
            </a:r>
            <a:r>
              <a:rPr lang="en-US" dirty="0" smtClean="0"/>
              <a:t>7</a:t>
            </a:r>
            <a:r>
              <a:rPr lang="en-US" baseline="30000" dirty="0" smtClean="0"/>
              <a:t>−</a:t>
            </a:r>
            <a:r>
              <a:rPr lang="id-ID" baseline="30000" dirty="0"/>
              <a:t>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87378" y="1676399"/>
            <a:ext cx="16433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=       +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791236" y="3040559"/>
            <a:ext cx="16433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=       +</a:t>
            </a:r>
            <a:endParaRPr lang="en-US" sz="4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953640"/>
              </p:ext>
            </p:extLst>
          </p:nvPr>
        </p:nvGraphicFramePr>
        <p:xfrm>
          <a:off x="2341563" y="1412875"/>
          <a:ext cx="465137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49" name="Equation" r:id="rId3" imgW="139680" imgH="393480" progId="Equation.DSMT4">
                  <p:embed/>
                </p:oleObj>
              </mc:Choice>
              <mc:Fallback>
                <p:oleObj name="Equation" r:id="rId3" imgW="13968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1563" y="1412875"/>
                        <a:ext cx="465137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586731"/>
              </p:ext>
            </p:extLst>
          </p:nvPr>
        </p:nvGraphicFramePr>
        <p:xfrm>
          <a:off x="3360738" y="1412875"/>
          <a:ext cx="504825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50" name="Equation" r:id="rId5" imgW="152280" imgH="393480" progId="Equation.DSMT4">
                  <p:embed/>
                </p:oleObj>
              </mc:Choice>
              <mc:Fallback>
                <p:oleObj name="Equation" r:id="rId5" imgW="1522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0738" y="1412875"/>
                        <a:ext cx="504825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768546"/>
              </p:ext>
            </p:extLst>
          </p:nvPr>
        </p:nvGraphicFramePr>
        <p:xfrm>
          <a:off x="2251075" y="2743200"/>
          <a:ext cx="7175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51" name="Equation" r:id="rId7" imgW="215640" imgH="393480" progId="Equation.DSMT4">
                  <p:embed/>
                </p:oleObj>
              </mc:Choice>
              <mc:Fallback>
                <p:oleObj name="Equation" r:id="rId7" imgW="215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075" y="2743200"/>
                        <a:ext cx="717550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9529657"/>
              </p:ext>
            </p:extLst>
          </p:nvPr>
        </p:nvGraphicFramePr>
        <p:xfrm>
          <a:off x="3290888" y="2743200"/>
          <a:ext cx="717550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52" name="Equation" r:id="rId9" imgW="215640" imgH="393480" progId="Equation.DSMT4">
                  <p:embed/>
                </p:oleObj>
              </mc:Choice>
              <mc:Fallback>
                <p:oleObj name="Equation" r:id="rId9" imgW="215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888" y="2743200"/>
                        <a:ext cx="717550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87377" y="4495800"/>
            <a:ext cx="13628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=       </a:t>
            </a:r>
            <a:endParaRPr lang="en-US" sz="4400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055699"/>
              </p:ext>
            </p:extLst>
          </p:nvPr>
        </p:nvGraphicFramePr>
        <p:xfrm>
          <a:off x="2254250" y="4232275"/>
          <a:ext cx="715963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253" name="Equation" r:id="rId11" imgW="215640" imgH="393480" progId="Equation.DSMT4">
                  <p:embed/>
                </p:oleObj>
              </mc:Choice>
              <mc:Fallback>
                <p:oleObj name="Equation" r:id="rId11" imgW="215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4232275"/>
                        <a:ext cx="715963" cy="1296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72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5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19. 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286000" y="5029200"/>
            <a:ext cx="26180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9x </a:t>
            </a:r>
            <a:r>
              <a:rPr lang="en-US" sz="4000" dirty="0" smtClean="0"/>
              <a:t>= </a:t>
            </a:r>
            <a:r>
              <a:rPr lang="en-US" sz="4000" dirty="0" smtClean="0"/>
              <a:t>15 </a:t>
            </a:r>
            <a:r>
              <a:rPr lang="en-US" sz="4000" dirty="0" smtClean="0"/>
              <a:t>(</a:t>
            </a:r>
            <a:r>
              <a:rPr lang="en-US" sz="4000" dirty="0" smtClean="0"/>
              <a:t>15)</a:t>
            </a:r>
            <a:endParaRPr lang="en-US" sz="4000" dirty="0"/>
          </a:p>
        </p:txBody>
      </p:sp>
      <p:sp>
        <p:nvSpPr>
          <p:cNvPr id="30" name="TextBox 29"/>
          <p:cNvSpPr txBox="1"/>
          <p:nvPr/>
        </p:nvSpPr>
        <p:spPr>
          <a:xfrm>
            <a:off x="6761705" y="3270762"/>
            <a:ext cx="407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x</a:t>
            </a:r>
            <a:endParaRPr lang="en-US" sz="4000" dirty="0"/>
          </a:p>
        </p:txBody>
      </p:sp>
      <p:sp>
        <p:nvSpPr>
          <p:cNvPr id="3" name="Freeform 2"/>
          <p:cNvSpPr/>
          <p:nvPr/>
        </p:nvSpPr>
        <p:spPr>
          <a:xfrm>
            <a:off x="5537682" y="1954143"/>
            <a:ext cx="3240912" cy="1516284"/>
          </a:xfrm>
          <a:custGeom>
            <a:avLst/>
            <a:gdLst>
              <a:gd name="connsiteX0" fmla="*/ 0 w 3240912"/>
              <a:gd name="connsiteY0" fmla="*/ 0 h 1516284"/>
              <a:gd name="connsiteX1" fmla="*/ 497712 w 3240912"/>
              <a:gd name="connsiteY1" fmla="*/ 1493134 h 1516284"/>
              <a:gd name="connsiteX2" fmla="*/ 3240912 w 3240912"/>
              <a:gd name="connsiteY2" fmla="*/ 1516284 h 1516284"/>
              <a:gd name="connsiteX3" fmla="*/ 0 w 3240912"/>
              <a:gd name="connsiteY3" fmla="*/ 0 h 151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0912" h="1516284">
                <a:moveTo>
                  <a:pt x="0" y="0"/>
                </a:moveTo>
                <a:lnTo>
                  <a:pt x="497712" y="1493134"/>
                </a:lnTo>
                <a:lnTo>
                  <a:pt x="3240912" y="1516284"/>
                </a:ln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152042" y="1600200"/>
            <a:ext cx="458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</a:t>
            </a:r>
            <a:endParaRPr lang="en-US" sz="4000" dirty="0"/>
          </a:p>
        </p:txBody>
      </p:sp>
      <p:sp>
        <p:nvSpPr>
          <p:cNvPr id="28" name="TextBox 27"/>
          <p:cNvSpPr txBox="1"/>
          <p:nvPr/>
        </p:nvSpPr>
        <p:spPr>
          <a:xfrm>
            <a:off x="5512686" y="3099002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36" name="TextBox 35"/>
          <p:cNvSpPr txBox="1"/>
          <p:nvPr/>
        </p:nvSpPr>
        <p:spPr>
          <a:xfrm>
            <a:off x="8738978" y="3074411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</a:t>
            </a:r>
            <a:endParaRPr lang="en-US" sz="4000" dirty="0"/>
          </a:p>
        </p:txBody>
      </p:sp>
      <p:sp>
        <p:nvSpPr>
          <p:cNvPr id="37" name="Freeform 36"/>
          <p:cNvSpPr/>
          <p:nvPr/>
        </p:nvSpPr>
        <p:spPr>
          <a:xfrm>
            <a:off x="1750848" y="2342849"/>
            <a:ext cx="2250312" cy="1052825"/>
          </a:xfrm>
          <a:custGeom>
            <a:avLst/>
            <a:gdLst>
              <a:gd name="connsiteX0" fmla="*/ 0 w 3240912"/>
              <a:gd name="connsiteY0" fmla="*/ 0 h 1516284"/>
              <a:gd name="connsiteX1" fmla="*/ 497712 w 3240912"/>
              <a:gd name="connsiteY1" fmla="*/ 1493134 h 1516284"/>
              <a:gd name="connsiteX2" fmla="*/ 3240912 w 3240912"/>
              <a:gd name="connsiteY2" fmla="*/ 1516284 h 1516284"/>
              <a:gd name="connsiteX3" fmla="*/ 0 w 3240912"/>
              <a:gd name="connsiteY3" fmla="*/ 0 h 151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0912" h="1516284">
                <a:moveTo>
                  <a:pt x="0" y="0"/>
                </a:moveTo>
                <a:lnTo>
                  <a:pt x="497712" y="1493134"/>
                </a:lnTo>
                <a:lnTo>
                  <a:pt x="3240912" y="1516284"/>
                </a:ln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316122" y="1988906"/>
            <a:ext cx="5004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D</a:t>
            </a:r>
            <a:endParaRPr lang="en-US" sz="4000" dirty="0"/>
          </a:p>
        </p:txBody>
      </p:sp>
      <p:sp>
        <p:nvSpPr>
          <p:cNvPr id="39" name="TextBox 38"/>
          <p:cNvSpPr txBox="1"/>
          <p:nvPr/>
        </p:nvSpPr>
        <p:spPr>
          <a:xfrm>
            <a:off x="1670233" y="2860761"/>
            <a:ext cx="434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E</a:t>
            </a:r>
            <a:endParaRPr lang="en-US" sz="4000" dirty="0"/>
          </a:p>
        </p:txBody>
      </p:sp>
      <p:sp>
        <p:nvSpPr>
          <p:cNvPr id="40" name="TextBox 39"/>
          <p:cNvSpPr txBox="1"/>
          <p:nvPr/>
        </p:nvSpPr>
        <p:spPr>
          <a:xfrm>
            <a:off x="3760549" y="2869261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</a:t>
            </a:r>
            <a:endParaRPr lang="en-US" sz="4000" dirty="0"/>
          </a:p>
        </p:txBody>
      </p:sp>
      <p:sp>
        <p:nvSpPr>
          <p:cNvPr id="6" name="Oval 5"/>
          <p:cNvSpPr/>
          <p:nvPr/>
        </p:nvSpPr>
        <p:spPr>
          <a:xfrm>
            <a:off x="6066444" y="3234693"/>
            <a:ext cx="158197" cy="15819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118250" y="3179979"/>
            <a:ext cx="158197" cy="158197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067066" y="235834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15</a:t>
            </a:r>
            <a:endParaRPr lang="en-US" sz="4000" dirty="0"/>
          </a:p>
        </p:txBody>
      </p:sp>
      <p:sp>
        <p:nvSpPr>
          <p:cNvPr id="43" name="TextBox 42"/>
          <p:cNvSpPr txBox="1"/>
          <p:nvPr/>
        </p:nvSpPr>
        <p:spPr>
          <a:xfrm>
            <a:off x="2876004" y="322320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15</a:t>
            </a:r>
            <a:endParaRPr lang="en-US" sz="4000" dirty="0"/>
          </a:p>
        </p:txBody>
      </p:sp>
      <p:sp>
        <p:nvSpPr>
          <p:cNvPr id="44" name="TextBox 43"/>
          <p:cNvSpPr txBox="1"/>
          <p:nvPr/>
        </p:nvSpPr>
        <p:spPr>
          <a:xfrm>
            <a:off x="1394005" y="256979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9</a:t>
            </a:r>
            <a:endParaRPr lang="en-US" sz="40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085195"/>
              </p:ext>
            </p:extLst>
          </p:nvPr>
        </p:nvGraphicFramePr>
        <p:xfrm>
          <a:off x="2398713" y="3924300"/>
          <a:ext cx="15541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59" name="Equation" r:id="rId3" imgW="520560" imgH="393480" progId="Equation.DSMT4">
                  <p:embed/>
                </p:oleObj>
              </mc:Choice>
              <mc:Fallback>
                <p:oleObj name="Equation" r:id="rId3" imgW="520560" imgH="393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3924300"/>
                        <a:ext cx="155416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2331380" y="24825"/>
            <a:ext cx="5342283" cy="2707379"/>
            <a:chOff x="2331380" y="340621"/>
            <a:chExt cx="5342283" cy="2707379"/>
          </a:xfrm>
        </p:grpSpPr>
        <p:grpSp>
          <p:nvGrpSpPr>
            <p:cNvPr id="27" name="Group 26"/>
            <p:cNvGrpSpPr/>
            <p:nvPr/>
          </p:nvGrpSpPr>
          <p:grpSpPr>
            <a:xfrm>
              <a:off x="2331380" y="340621"/>
              <a:ext cx="5342283" cy="2707379"/>
              <a:chOff x="2595270" y="424905"/>
              <a:chExt cx="5342283" cy="2707379"/>
            </a:xfrm>
          </p:grpSpPr>
          <p:sp>
            <p:nvSpPr>
              <p:cNvPr id="33" name="Freeform 32"/>
              <p:cNvSpPr/>
              <p:nvPr/>
            </p:nvSpPr>
            <p:spPr>
              <a:xfrm flipV="1">
                <a:off x="2995317" y="938341"/>
                <a:ext cx="4629873" cy="1840375"/>
              </a:xfrm>
              <a:custGeom>
                <a:avLst/>
                <a:gdLst>
                  <a:gd name="connsiteX0" fmla="*/ 0 w 4618298"/>
                  <a:gd name="connsiteY0" fmla="*/ 0 h 1840375"/>
                  <a:gd name="connsiteX1" fmla="*/ 717630 w 4618298"/>
                  <a:gd name="connsiteY1" fmla="*/ 1828800 h 1840375"/>
                  <a:gd name="connsiteX2" fmla="*/ 4618298 w 4618298"/>
                  <a:gd name="connsiteY2" fmla="*/ 1840375 h 1840375"/>
                  <a:gd name="connsiteX3" fmla="*/ 2291787 w 4618298"/>
                  <a:gd name="connsiteY3" fmla="*/ 902826 h 1840375"/>
                  <a:gd name="connsiteX4" fmla="*/ 1458410 w 4618298"/>
                  <a:gd name="connsiteY4" fmla="*/ 1840375 h 1840375"/>
                  <a:gd name="connsiteX0" fmla="*/ 0 w 4618298"/>
                  <a:gd name="connsiteY0" fmla="*/ 0 h 1840375"/>
                  <a:gd name="connsiteX1" fmla="*/ 34724 w 4618298"/>
                  <a:gd name="connsiteY1" fmla="*/ 104172 h 1840375"/>
                  <a:gd name="connsiteX2" fmla="*/ 717630 w 4618298"/>
                  <a:gd name="connsiteY2" fmla="*/ 1828800 h 1840375"/>
                  <a:gd name="connsiteX3" fmla="*/ 4618298 w 4618298"/>
                  <a:gd name="connsiteY3" fmla="*/ 1840375 h 1840375"/>
                  <a:gd name="connsiteX4" fmla="*/ 2291787 w 4618298"/>
                  <a:gd name="connsiteY4" fmla="*/ 902826 h 1840375"/>
                  <a:gd name="connsiteX5" fmla="*/ 1458410 w 4618298"/>
                  <a:gd name="connsiteY5" fmla="*/ 1840375 h 1840375"/>
                  <a:gd name="connsiteX0" fmla="*/ 2245489 w 4583574"/>
                  <a:gd name="connsiteY0" fmla="*/ 787078 h 1736203"/>
                  <a:gd name="connsiteX1" fmla="*/ 0 w 4583574"/>
                  <a:gd name="connsiteY1" fmla="*/ 0 h 1736203"/>
                  <a:gd name="connsiteX2" fmla="*/ 682906 w 4583574"/>
                  <a:gd name="connsiteY2" fmla="*/ 1724628 h 1736203"/>
                  <a:gd name="connsiteX3" fmla="*/ 4583574 w 4583574"/>
                  <a:gd name="connsiteY3" fmla="*/ 1736203 h 1736203"/>
                  <a:gd name="connsiteX4" fmla="*/ 2257063 w 4583574"/>
                  <a:gd name="connsiteY4" fmla="*/ 798654 h 1736203"/>
                  <a:gd name="connsiteX5" fmla="*/ 1423686 w 4583574"/>
                  <a:gd name="connsiteY5" fmla="*/ 1736203 h 1736203"/>
                  <a:gd name="connsiteX0" fmla="*/ 2291788 w 4629873"/>
                  <a:gd name="connsiteY0" fmla="*/ 891250 h 1840375"/>
                  <a:gd name="connsiteX1" fmla="*/ 0 w 4629873"/>
                  <a:gd name="connsiteY1" fmla="*/ 0 h 1840375"/>
                  <a:gd name="connsiteX2" fmla="*/ 729205 w 4629873"/>
                  <a:gd name="connsiteY2" fmla="*/ 1828800 h 1840375"/>
                  <a:gd name="connsiteX3" fmla="*/ 4629873 w 4629873"/>
                  <a:gd name="connsiteY3" fmla="*/ 1840375 h 1840375"/>
                  <a:gd name="connsiteX4" fmla="*/ 2303362 w 4629873"/>
                  <a:gd name="connsiteY4" fmla="*/ 902826 h 1840375"/>
                  <a:gd name="connsiteX5" fmla="*/ 1469985 w 4629873"/>
                  <a:gd name="connsiteY5" fmla="*/ 1840375 h 1840375"/>
                  <a:gd name="connsiteX0" fmla="*/ 2291788 w 4629873"/>
                  <a:gd name="connsiteY0" fmla="*/ 891250 h 1840375"/>
                  <a:gd name="connsiteX1" fmla="*/ 0 w 4629873"/>
                  <a:gd name="connsiteY1" fmla="*/ 0 h 1840375"/>
                  <a:gd name="connsiteX2" fmla="*/ 682906 w 4629873"/>
                  <a:gd name="connsiteY2" fmla="*/ 1805650 h 1840375"/>
                  <a:gd name="connsiteX3" fmla="*/ 4629873 w 4629873"/>
                  <a:gd name="connsiteY3" fmla="*/ 1840375 h 1840375"/>
                  <a:gd name="connsiteX4" fmla="*/ 2303362 w 4629873"/>
                  <a:gd name="connsiteY4" fmla="*/ 902826 h 1840375"/>
                  <a:gd name="connsiteX5" fmla="*/ 1469985 w 4629873"/>
                  <a:gd name="connsiteY5" fmla="*/ 1840375 h 1840375"/>
                  <a:gd name="connsiteX0" fmla="*/ 2291788 w 4629873"/>
                  <a:gd name="connsiteY0" fmla="*/ 891250 h 1840375"/>
                  <a:gd name="connsiteX1" fmla="*/ 0 w 4629873"/>
                  <a:gd name="connsiteY1" fmla="*/ 0 h 1840375"/>
                  <a:gd name="connsiteX2" fmla="*/ 694480 w 4629873"/>
                  <a:gd name="connsiteY2" fmla="*/ 1828800 h 1840375"/>
                  <a:gd name="connsiteX3" fmla="*/ 4629873 w 4629873"/>
                  <a:gd name="connsiteY3" fmla="*/ 1840375 h 1840375"/>
                  <a:gd name="connsiteX4" fmla="*/ 2303362 w 4629873"/>
                  <a:gd name="connsiteY4" fmla="*/ 902826 h 1840375"/>
                  <a:gd name="connsiteX5" fmla="*/ 1469985 w 4629873"/>
                  <a:gd name="connsiteY5" fmla="*/ 1840375 h 1840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629873" h="1840375">
                    <a:moveTo>
                      <a:pt x="2291788" y="891250"/>
                    </a:moveTo>
                    <a:lnTo>
                      <a:pt x="0" y="0"/>
                    </a:lnTo>
                    <a:lnTo>
                      <a:pt x="694480" y="1828800"/>
                    </a:lnTo>
                    <a:lnTo>
                      <a:pt x="4629873" y="1840375"/>
                    </a:lnTo>
                    <a:lnTo>
                      <a:pt x="2303362" y="902826"/>
                    </a:lnTo>
                    <a:lnTo>
                      <a:pt x="1469985" y="1840375"/>
                    </a:lnTo>
                  </a:path>
                </a:pathLst>
              </a:cu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ln w="28575">
                    <a:solidFill>
                      <a:sysClr val="windowText" lastClr="000000"/>
                    </a:solidFill>
                  </a:ln>
                </a:endParaRP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7515643" y="476281"/>
                <a:ext cx="42191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A</a:t>
                </a:r>
                <a:endParaRPr lang="en-US" sz="3200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409987" y="476280"/>
                <a:ext cx="42191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B</a:t>
                </a:r>
                <a:endParaRPr lang="en-US" sz="3200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2595270" y="2547509"/>
                <a:ext cx="40427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C</a:t>
                </a:r>
                <a:endParaRPr lang="en-US" sz="3200" dirty="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4265050" y="424905"/>
                <a:ext cx="43794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D</a:t>
                </a:r>
                <a:endParaRPr lang="en-US" sz="3200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5212963" y="1765012"/>
                <a:ext cx="38504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endParaRPr lang="en-US" sz="3200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2862843" y="1273754"/>
                <a:ext cx="60144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15</a:t>
                </a:r>
                <a:endParaRPr lang="en-US" sz="3200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4497424" y="1136482"/>
                <a:ext cx="39305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9</a:t>
                </a:r>
                <a:endParaRPr lang="en-US" sz="3200" dirty="0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193138" y="1472625"/>
                <a:ext cx="60144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15</a:t>
                </a:r>
                <a:endParaRPr lang="en-US" sz="3200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5297281" y="489889"/>
                <a:ext cx="601447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21</a:t>
                </a:r>
                <a:endParaRPr lang="en-US" sz="3200" dirty="0"/>
              </a:p>
            </p:txBody>
          </p:sp>
        </p:grpSp>
        <p:sp>
          <p:nvSpPr>
            <p:cNvPr id="31" name="Oval 30"/>
            <p:cNvSpPr/>
            <p:nvPr/>
          </p:nvSpPr>
          <p:spPr>
            <a:xfrm>
              <a:off x="3471265" y="901346"/>
              <a:ext cx="116231" cy="15085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5002084" y="1529876"/>
              <a:ext cx="116231" cy="150852"/>
            </a:xfrm>
            <a:prstGeom prst="ellipse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120850"/>
              </p:ext>
            </p:extLst>
          </p:nvPr>
        </p:nvGraphicFramePr>
        <p:xfrm>
          <a:off x="2574925" y="5638800"/>
          <a:ext cx="20478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0" name="Equation" r:id="rId5" imgW="685800" imgH="393480" progId="Equation.DSMT4">
                  <p:embed/>
                </p:oleObj>
              </mc:Choice>
              <mc:Fallback>
                <p:oleObj name="Equation" r:id="rId5" imgW="685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5638800"/>
                        <a:ext cx="20478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906599"/>
              </p:ext>
            </p:extLst>
          </p:nvPr>
        </p:nvGraphicFramePr>
        <p:xfrm>
          <a:off x="4765675" y="5962650"/>
          <a:ext cx="9493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61" name="Equation" r:id="rId7" imgW="317160" imgH="177480" progId="Equation.DSMT4">
                  <p:embed/>
                </p:oleObj>
              </mc:Choice>
              <mc:Fallback>
                <p:oleObj name="Equation" r:id="rId7" imgW="317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675" y="5962650"/>
                        <a:ext cx="94932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991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" grpId="0" animBg="1"/>
      <p:bldP spid="25" grpId="0"/>
      <p:bldP spid="28" grpId="0"/>
      <p:bldP spid="36" grpId="0"/>
      <p:bldP spid="37" grpId="0" animBg="1"/>
      <p:bldP spid="38" grpId="0"/>
      <p:bldP spid="39" grpId="0"/>
      <p:bldP spid="40" grpId="0"/>
      <p:bldP spid="6" grpId="0" animBg="1"/>
      <p:bldP spid="41" grpId="0" animBg="1"/>
      <p:bldP spid="42" grpId="0"/>
      <p:bldP spid="43" grpId="0"/>
      <p:bldP spid="4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20.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00200" y="4114800"/>
            <a:ext cx="4722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3(16 – x) = 7(12 – x )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3013538" y="1373421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12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2583960" y="388716"/>
            <a:ext cx="407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x</a:t>
            </a:r>
            <a:endParaRPr lang="en-US" sz="40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1963392" y="457200"/>
            <a:ext cx="4968784" cy="2612886"/>
            <a:chOff x="1963392" y="457200"/>
            <a:chExt cx="4968784" cy="2612886"/>
          </a:xfrm>
        </p:grpSpPr>
        <p:sp>
          <p:nvSpPr>
            <p:cNvPr id="12" name="TextBox 11"/>
            <p:cNvSpPr txBox="1"/>
            <p:nvPr/>
          </p:nvSpPr>
          <p:spPr>
            <a:xfrm>
              <a:off x="4572000" y="1064861"/>
              <a:ext cx="43473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F</a:t>
              </a:r>
              <a:endParaRPr lang="en-US" sz="4000" dirty="0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963392" y="457200"/>
              <a:ext cx="4968784" cy="2612886"/>
              <a:chOff x="1963392" y="457200"/>
              <a:chExt cx="4968784" cy="2612886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2362200" y="1533640"/>
                <a:ext cx="212400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" name="Group 16"/>
              <p:cNvGrpSpPr/>
              <p:nvPr/>
            </p:nvGrpSpPr>
            <p:grpSpPr>
              <a:xfrm>
                <a:off x="1963392" y="457200"/>
                <a:ext cx="4968784" cy="2612886"/>
                <a:chOff x="1963392" y="457200"/>
                <a:chExt cx="4968784" cy="2612886"/>
              </a:xfrm>
            </p:grpSpPr>
            <p:sp>
              <p:nvSpPr>
                <p:cNvPr id="4" name="Freeform 3"/>
                <p:cNvSpPr/>
                <p:nvPr/>
              </p:nvSpPr>
              <p:spPr>
                <a:xfrm>
                  <a:off x="2365891" y="993296"/>
                  <a:ext cx="4132163" cy="1516284"/>
                </a:xfrm>
                <a:custGeom>
                  <a:avLst/>
                  <a:gdLst>
                    <a:gd name="connsiteX0" fmla="*/ 0 w 3240912"/>
                    <a:gd name="connsiteY0" fmla="*/ 0 h 1516284"/>
                    <a:gd name="connsiteX1" fmla="*/ 497712 w 3240912"/>
                    <a:gd name="connsiteY1" fmla="*/ 1493134 h 1516284"/>
                    <a:gd name="connsiteX2" fmla="*/ 3240912 w 3240912"/>
                    <a:gd name="connsiteY2" fmla="*/ 1516284 h 1516284"/>
                    <a:gd name="connsiteX3" fmla="*/ 0 w 3240912"/>
                    <a:gd name="connsiteY3" fmla="*/ 0 h 1516284"/>
                    <a:gd name="connsiteX0" fmla="*/ 0 w 3240912"/>
                    <a:gd name="connsiteY0" fmla="*/ 0 h 1516284"/>
                    <a:gd name="connsiteX1" fmla="*/ 11575 w 3240912"/>
                    <a:gd name="connsiteY1" fmla="*/ 1516283 h 1516284"/>
                    <a:gd name="connsiteX2" fmla="*/ 3240912 w 3240912"/>
                    <a:gd name="connsiteY2" fmla="*/ 1516284 h 1516284"/>
                    <a:gd name="connsiteX3" fmla="*/ 0 w 3240912"/>
                    <a:gd name="connsiteY3" fmla="*/ 0 h 1516284"/>
                    <a:gd name="connsiteX0" fmla="*/ 0 w 3240912"/>
                    <a:gd name="connsiteY0" fmla="*/ 0 h 1516284"/>
                    <a:gd name="connsiteX1" fmla="*/ 11575 w 3240912"/>
                    <a:gd name="connsiteY1" fmla="*/ 1516283 h 1516284"/>
                    <a:gd name="connsiteX2" fmla="*/ 3240912 w 3240912"/>
                    <a:gd name="connsiteY2" fmla="*/ 1516284 h 1516284"/>
                    <a:gd name="connsiteX3" fmla="*/ 1445871 w 3240912"/>
                    <a:gd name="connsiteY3" fmla="*/ 34724 h 1516284"/>
                    <a:gd name="connsiteX4" fmla="*/ 0 w 3240912"/>
                    <a:gd name="connsiteY4" fmla="*/ 0 h 1516284"/>
                    <a:gd name="connsiteX0" fmla="*/ 0 w 3240912"/>
                    <a:gd name="connsiteY0" fmla="*/ 0 h 1516284"/>
                    <a:gd name="connsiteX1" fmla="*/ 11575 w 3240912"/>
                    <a:gd name="connsiteY1" fmla="*/ 1516283 h 1516284"/>
                    <a:gd name="connsiteX2" fmla="*/ 3240912 w 3240912"/>
                    <a:gd name="connsiteY2" fmla="*/ 1516284 h 1516284"/>
                    <a:gd name="connsiteX3" fmla="*/ 1445871 w 3240912"/>
                    <a:gd name="connsiteY3" fmla="*/ 34724 h 1516284"/>
                    <a:gd name="connsiteX4" fmla="*/ 0 w 3240912"/>
                    <a:gd name="connsiteY4" fmla="*/ 0 h 1516284"/>
                    <a:gd name="connsiteX0" fmla="*/ 0 w 3240912"/>
                    <a:gd name="connsiteY0" fmla="*/ 11575 h 1527859"/>
                    <a:gd name="connsiteX1" fmla="*/ 11575 w 3240912"/>
                    <a:gd name="connsiteY1" fmla="*/ 1527858 h 1527859"/>
                    <a:gd name="connsiteX2" fmla="*/ 3240912 w 3240912"/>
                    <a:gd name="connsiteY2" fmla="*/ 1527859 h 1527859"/>
                    <a:gd name="connsiteX3" fmla="*/ 1492170 w 3240912"/>
                    <a:gd name="connsiteY3" fmla="*/ 0 h 1527859"/>
                    <a:gd name="connsiteX4" fmla="*/ 0 w 3240912"/>
                    <a:gd name="connsiteY4" fmla="*/ 11575 h 1527859"/>
                    <a:gd name="connsiteX0" fmla="*/ 0 w 3240912"/>
                    <a:gd name="connsiteY0" fmla="*/ 0 h 1516284"/>
                    <a:gd name="connsiteX1" fmla="*/ 11575 w 3240912"/>
                    <a:gd name="connsiteY1" fmla="*/ 1516283 h 1516284"/>
                    <a:gd name="connsiteX2" fmla="*/ 3240912 w 3240912"/>
                    <a:gd name="connsiteY2" fmla="*/ 1516284 h 1516284"/>
                    <a:gd name="connsiteX3" fmla="*/ 1538469 w 3240912"/>
                    <a:gd name="connsiteY3" fmla="*/ 0 h 1516284"/>
                    <a:gd name="connsiteX4" fmla="*/ 0 w 3240912"/>
                    <a:gd name="connsiteY4" fmla="*/ 0 h 1516284"/>
                    <a:gd name="connsiteX0" fmla="*/ 0 w 3240912"/>
                    <a:gd name="connsiteY0" fmla="*/ 0 h 1516284"/>
                    <a:gd name="connsiteX1" fmla="*/ 11575 w 3240912"/>
                    <a:gd name="connsiteY1" fmla="*/ 1516283 h 1516284"/>
                    <a:gd name="connsiteX2" fmla="*/ 3240912 w 3240912"/>
                    <a:gd name="connsiteY2" fmla="*/ 1516284 h 1516284"/>
                    <a:gd name="connsiteX3" fmla="*/ 1029183 w 3240912"/>
                    <a:gd name="connsiteY3" fmla="*/ 11575 h 1516284"/>
                    <a:gd name="connsiteX4" fmla="*/ 0 w 3240912"/>
                    <a:gd name="connsiteY4" fmla="*/ 0 h 1516284"/>
                    <a:gd name="connsiteX0" fmla="*/ 0 w 3240912"/>
                    <a:gd name="connsiteY0" fmla="*/ 34724 h 1551008"/>
                    <a:gd name="connsiteX1" fmla="*/ 11575 w 3240912"/>
                    <a:gd name="connsiteY1" fmla="*/ 1551007 h 1551008"/>
                    <a:gd name="connsiteX2" fmla="*/ 3240912 w 3240912"/>
                    <a:gd name="connsiteY2" fmla="*/ 1551008 h 1551008"/>
                    <a:gd name="connsiteX3" fmla="*/ 1029183 w 3240912"/>
                    <a:gd name="connsiteY3" fmla="*/ 0 h 1551008"/>
                    <a:gd name="connsiteX4" fmla="*/ 0 w 3240912"/>
                    <a:gd name="connsiteY4" fmla="*/ 34724 h 1551008"/>
                    <a:gd name="connsiteX0" fmla="*/ 0 w 3240912"/>
                    <a:gd name="connsiteY0" fmla="*/ 0 h 1516284"/>
                    <a:gd name="connsiteX1" fmla="*/ 11575 w 3240912"/>
                    <a:gd name="connsiteY1" fmla="*/ 1516283 h 1516284"/>
                    <a:gd name="connsiteX2" fmla="*/ 3240912 w 3240912"/>
                    <a:gd name="connsiteY2" fmla="*/ 1516284 h 1516284"/>
                    <a:gd name="connsiteX3" fmla="*/ 1017608 w 3240912"/>
                    <a:gd name="connsiteY3" fmla="*/ 0 h 1516284"/>
                    <a:gd name="connsiteX4" fmla="*/ 0 w 3240912"/>
                    <a:gd name="connsiteY4" fmla="*/ 0 h 1516284"/>
                    <a:gd name="connsiteX0" fmla="*/ 0 w 4155312"/>
                    <a:gd name="connsiteY0" fmla="*/ 0 h 1551008"/>
                    <a:gd name="connsiteX1" fmla="*/ 11575 w 4155312"/>
                    <a:gd name="connsiteY1" fmla="*/ 1516283 h 1551008"/>
                    <a:gd name="connsiteX2" fmla="*/ 4155312 w 4155312"/>
                    <a:gd name="connsiteY2" fmla="*/ 1551008 h 1551008"/>
                    <a:gd name="connsiteX3" fmla="*/ 1017608 w 4155312"/>
                    <a:gd name="connsiteY3" fmla="*/ 0 h 1551008"/>
                    <a:gd name="connsiteX4" fmla="*/ 0 w 4155312"/>
                    <a:gd name="connsiteY4" fmla="*/ 0 h 1551008"/>
                    <a:gd name="connsiteX0" fmla="*/ 0 w 4132163"/>
                    <a:gd name="connsiteY0" fmla="*/ 0 h 1516284"/>
                    <a:gd name="connsiteX1" fmla="*/ 11575 w 4132163"/>
                    <a:gd name="connsiteY1" fmla="*/ 1516283 h 1516284"/>
                    <a:gd name="connsiteX2" fmla="*/ 4132163 w 4132163"/>
                    <a:gd name="connsiteY2" fmla="*/ 1516284 h 1516284"/>
                    <a:gd name="connsiteX3" fmla="*/ 1017608 w 4132163"/>
                    <a:gd name="connsiteY3" fmla="*/ 0 h 1516284"/>
                    <a:gd name="connsiteX4" fmla="*/ 0 w 4132163"/>
                    <a:gd name="connsiteY4" fmla="*/ 0 h 15162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132163" h="1516284">
                      <a:moveTo>
                        <a:pt x="0" y="0"/>
                      </a:moveTo>
                      <a:cubicBezTo>
                        <a:pt x="3858" y="505428"/>
                        <a:pt x="7717" y="1010855"/>
                        <a:pt x="11575" y="1516283"/>
                      </a:cubicBezTo>
                      <a:lnTo>
                        <a:pt x="4132163" y="1516284"/>
                      </a:lnTo>
                      <a:lnTo>
                        <a:pt x="1017608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TextBox 4"/>
                <p:cNvSpPr txBox="1"/>
                <p:nvPr/>
              </p:nvSpPr>
              <p:spPr>
                <a:xfrm>
                  <a:off x="6468588" y="2134614"/>
                  <a:ext cx="463588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000" dirty="0" smtClean="0"/>
                    <a:t>B</a:t>
                  </a:r>
                  <a:endParaRPr lang="en-US" sz="4000" dirty="0"/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>
                  <a:off x="1963392" y="2362200"/>
                  <a:ext cx="481222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000" dirty="0" smtClean="0"/>
                    <a:t>A</a:t>
                  </a:r>
                  <a:endParaRPr lang="en-US" sz="4000" dirty="0"/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>
                  <a:off x="3352800" y="457200"/>
                  <a:ext cx="458780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000" dirty="0" smtClean="0"/>
                    <a:t>C</a:t>
                  </a:r>
                  <a:endParaRPr lang="en-US" sz="4000" dirty="0"/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1985834" y="491924"/>
                  <a:ext cx="500458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000" dirty="0" smtClean="0"/>
                    <a:t>D</a:t>
                  </a:r>
                  <a:endParaRPr lang="en-US" sz="4000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1985834" y="1199810"/>
                  <a:ext cx="434734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000" dirty="0" smtClean="0"/>
                    <a:t>E</a:t>
                  </a:r>
                  <a:endParaRPr lang="en-US" sz="4000" dirty="0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4215115" y="811143"/>
                  <a:ext cx="444352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000" dirty="0" smtClean="0"/>
                    <a:t>3</a:t>
                  </a:r>
                  <a:endParaRPr lang="en-US" sz="4000" dirty="0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5235334" y="1391705"/>
                  <a:ext cx="444352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4000" dirty="0" smtClean="0"/>
                    <a:t>4</a:t>
                  </a:r>
                  <a:endParaRPr lang="en-US" sz="4000" dirty="0"/>
                </a:p>
              </p:txBody>
            </p:sp>
          </p:grpSp>
        </p:grpSp>
      </p:grpSp>
      <p:cxnSp>
        <p:nvCxnSpPr>
          <p:cNvPr id="19" name="Straight Connector 18"/>
          <p:cNvCxnSpPr/>
          <p:nvPr/>
        </p:nvCxnSpPr>
        <p:spPr>
          <a:xfrm>
            <a:off x="3359550" y="983848"/>
            <a:ext cx="0" cy="15162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454116" y="1388047"/>
            <a:ext cx="407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x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3589404" y="1401153"/>
            <a:ext cx="10839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12-x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4659467" y="2340114"/>
            <a:ext cx="10839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16-x</a:t>
            </a:r>
            <a:endParaRPr lang="en-US" sz="4000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962589"/>
              </p:ext>
            </p:extLst>
          </p:nvPr>
        </p:nvGraphicFramePr>
        <p:xfrm>
          <a:off x="2571750" y="2971800"/>
          <a:ext cx="26130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57" name="Equation" r:id="rId3" imgW="876240" imgH="393480" progId="Equation.DSMT4">
                  <p:embed/>
                </p:oleObj>
              </mc:Choice>
              <mc:Fallback>
                <p:oleObj name="Equation" r:id="rId3" imgW="87624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971800"/>
                        <a:ext cx="26130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1937567" y="4724400"/>
            <a:ext cx="68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48 – 3x = 84 – 7x 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3048000" y="2438400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16</a:t>
            </a:r>
            <a:endParaRPr lang="en-US" sz="4000" dirty="0"/>
          </a:p>
        </p:txBody>
      </p:sp>
      <p:sp>
        <p:nvSpPr>
          <p:cNvPr id="27" name="TextBox 26"/>
          <p:cNvSpPr txBox="1"/>
          <p:nvPr/>
        </p:nvSpPr>
        <p:spPr>
          <a:xfrm>
            <a:off x="2498618" y="2008257"/>
            <a:ext cx="407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x</a:t>
            </a:r>
            <a:endParaRPr lang="en-US" sz="4000" dirty="0"/>
          </a:p>
        </p:txBody>
      </p:sp>
      <p:sp>
        <p:nvSpPr>
          <p:cNvPr id="29" name="TextBox 28"/>
          <p:cNvSpPr txBox="1"/>
          <p:nvPr/>
        </p:nvSpPr>
        <p:spPr>
          <a:xfrm>
            <a:off x="1937567" y="5334000"/>
            <a:ext cx="68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7x – 3x = 84 – 48</a:t>
            </a:r>
            <a:endParaRPr lang="en-US" sz="4000" dirty="0"/>
          </a:p>
        </p:txBody>
      </p:sp>
      <p:sp>
        <p:nvSpPr>
          <p:cNvPr id="30" name="TextBox 29"/>
          <p:cNvSpPr txBox="1"/>
          <p:nvPr/>
        </p:nvSpPr>
        <p:spPr>
          <a:xfrm>
            <a:off x="2928167" y="5791200"/>
            <a:ext cx="68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4x = 36</a:t>
            </a:r>
            <a:endParaRPr lang="en-US" sz="4000" dirty="0"/>
          </a:p>
        </p:txBody>
      </p:sp>
      <p:sp>
        <p:nvSpPr>
          <p:cNvPr id="31" name="TextBox 30"/>
          <p:cNvSpPr txBox="1"/>
          <p:nvPr/>
        </p:nvSpPr>
        <p:spPr>
          <a:xfrm>
            <a:off x="3198052" y="6214872"/>
            <a:ext cx="68254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x = 9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2665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14" grpId="1"/>
      <p:bldP spid="13" grpId="0"/>
      <p:bldP spid="21" grpId="0"/>
      <p:bldP spid="22" grpId="0"/>
      <p:bldP spid="23" grpId="0"/>
      <p:bldP spid="25" grpId="0"/>
      <p:bldP spid="26" grpId="0"/>
      <p:bldP spid="26" grpId="1"/>
      <p:bldP spid="27" grpId="0"/>
      <p:bldP spid="29" grpId="0"/>
      <p:bldP spid="30" grpId="0"/>
      <p:bldP spid="3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21. 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341574" y="4648200"/>
            <a:ext cx="73869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ABCD </a:t>
            </a:r>
            <a:r>
              <a:rPr lang="en-US" sz="4000" dirty="0" err="1" smtClean="0"/>
              <a:t>dibagi</a:t>
            </a:r>
            <a:r>
              <a:rPr lang="en-US" sz="4000" dirty="0" smtClean="0"/>
              <a:t> </a:t>
            </a:r>
            <a:r>
              <a:rPr lang="en-US" sz="4000" dirty="0" err="1" smtClean="0"/>
              <a:t>menjadi</a:t>
            </a:r>
            <a:r>
              <a:rPr lang="en-US" sz="4000" dirty="0" smtClean="0"/>
              <a:t> 4 </a:t>
            </a:r>
            <a:r>
              <a:rPr lang="en-US" sz="4000" dirty="0" err="1" smtClean="0"/>
              <a:t>sama</a:t>
            </a:r>
            <a:r>
              <a:rPr lang="en-US" sz="4000" dirty="0" smtClean="0"/>
              <a:t> </a:t>
            </a:r>
            <a:r>
              <a:rPr lang="en-US" sz="4000" dirty="0" err="1" smtClean="0"/>
              <a:t>besar</a:t>
            </a:r>
            <a:endParaRPr lang="en-US" sz="4000" dirty="0"/>
          </a:p>
        </p:txBody>
      </p:sp>
      <p:sp>
        <p:nvSpPr>
          <p:cNvPr id="35" name="TextBox 34"/>
          <p:cNvSpPr txBox="1"/>
          <p:nvPr/>
        </p:nvSpPr>
        <p:spPr>
          <a:xfrm>
            <a:off x="1295537" y="5257800"/>
            <a:ext cx="47788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Luas</a:t>
            </a:r>
            <a:r>
              <a:rPr lang="en-US" sz="4000" dirty="0" smtClean="0"/>
              <a:t> </a:t>
            </a:r>
            <a:r>
              <a:rPr lang="en-US" sz="4000" dirty="0" err="1" smtClean="0"/>
              <a:t>arsiran</a:t>
            </a:r>
            <a:r>
              <a:rPr lang="en-US" sz="4000" dirty="0" smtClean="0"/>
              <a:t> = </a:t>
            </a:r>
            <a:r>
              <a:rPr lang="en-US" sz="4000" dirty="0" smtClean="0"/>
              <a:t>6 </a:t>
            </a:r>
            <a:r>
              <a:rPr lang="en-US" sz="4000" dirty="0" smtClean="0"/>
              <a:t>X </a:t>
            </a:r>
            <a:r>
              <a:rPr lang="en-US" sz="4000" dirty="0"/>
              <a:t>6</a:t>
            </a:r>
            <a:r>
              <a:rPr lang="en-US" sz="4000" dirty="0" smtClean="0"/>
              <a:t> </a:t>
            </a:r>
            <a:r>
              <a:rPr lang="en-US" sz="4000" dirty="0" smtClean="0"/>
              <a:t>: 4</a:t>
            </a:r>
            <a:endParaRPr lang="en-US" sz="4000" dirty="0"/>
          </a:p>
        </p:txBody>
      </p:sp>
      <p:sp>
        <p:nvSpPr>
          <p:cNvPr id="28" name="Freeform 27"/>
          <p:cNvSpPr/>
          <p:nvPr/>
        </p:nvSpPr>
        <p:spPr>
          <a:xfrm rot="5400000">
            <a:off x="1728932" y="898249"/>
            <a:ext cx="1152205" cy="892370"/>
          </a:xfrm>
          <a:custGeom>
            <a:avLst/>
            <a:gdLst>
              <a:gd name="connsiteX0" fmla="*/ 566670 w 566670"/>
              <a:gd name="connsiteY0" fmla="*/ 2021983 h 2021983"/>
              <a:gd name="connsiteX1" fmla="*/ 0 w 566670"/>
              <a:gd name="connsiteY1" fmla="*/ 0 h 2021983"/>
              <a:gd name="connsiteX0" fmla="*/ 566670 w 566670"/>
              <a:gd name="connsiteY0" fmla="*/ 2021983 h 2021983"/>
              <a:gd name="connsiteX1" fmla="*/ 318522 w 566670"/>
              <a:gd name="connsiteY1" fmla="*/ 1129613 h 2021983"/>
              <a:gd name="connsiteX2" fmla="*/ 0 w 566670"/>
              <a:gd name="connsiteY2" fmla="*/ 0 h 2021983"/>
              <a:gd name="connsiteX0" fmla="*/ 1148194 w 1148194"/>
              <a:gd name="connsiteY0" fmla="*/ 892370 h 892370"/>
              <a:gd name="connsiteX1" fmla="*/ 900046 w 1148194"/>
              <a:gd name="connsiteY1" fmla="*/ 0 h 892370"/>
              <a:gd name="connsiteX2" fmla="*/ 0 w 1148194"/>
              <a:gd name="connsiteY2" fmla="*/ 270061 h 892370"/>
              <a:gd name="connsiteX0" fmla="*/ 1148194 w 1148194"/>
              <a:gd name="connsiteY0" fmla="*/ 892370 h 892370"/>
              <a:gd name="connsiteX1" fmla="*/ 900046 w 1148194"/>
              <a:gd name="connsiteY1" fmla="*/ 0 h 892370"/>
              <a:gd name="connsiteX2" fmla="*/ 0 w 1148194"/>
              <a:gd name="connsiteY2" fmla="*/ 270061 h 892370"/>
              <a:gd name="connsiteX0" fmla="*/ 1152205 w 1152205"/>
              <a:gd name="connsiteY0" fmla="*/ 892370 h 892370"/>
              <a:gd name="connsiteX1" fmla="*/ 904057 w 1152205"/>
              <a:gd name="connsiteY1" fmla="*/ 0 h 892370"/>
              <a:gd name="connsiteX2" fmla="*/ 0 w 1152205"/>
              <a:gd name="connsiteY2" fmla="*/ 258029 h 892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52205" h="892370">
                <a:moveTo>
                  <a:pt x="1152205" y="892370"/>
                </a:moveTo>
                <a:lnTo>
                  <a:pt x="904057" y="0"/>
                </a:lnTo>
                <a:lnTo>
                  <a:pt x="0" y="258029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446884" y="375587"/>
            <a:ext cx="5669212" cy="3622905"/>
            <a:chOff x="1446884" y="375587"/>
            <a:chExt cx="5669212" cy="3622905"/>
          </a:xfrm>
        </p:grpSpPr>
        <p:grpSp>
          <p:nvGrpSpPr>
            <p:cNvPr id="10" name="Group 9"/>
            <p:cNvGrpSpPr/>
            <p:nvPr/>
          </p:nvGrpSpPr>
          <p:grpSpPr>
            <a:xfrm>
              <a:off x="1861010" y="375587"/>
              <a:ext cx="5255086" cy="3622905"/>
              <a:chOff x="1861010" y="375587"/>
              <a:chExt cx="5255086" cy="3622905"/>
            </a:xfrm>
          </p:grpSpPr>
          <p:sp>
            <p:nvSpPr>
              <p:cNvPr id="21" name="Text Box 5"/>
              <p:cNvSpPr txBox="1">
                <a:spLocks noChangeArrowheads="1"/>
              </p:cNvSpPr>
              <p:nvPr/>
            </p:nvSpPr>
            <p:spPr bwMode="auto">
              <a:xfrm>
                <a:off x="2172863" y="375587"/>
                <a:ext cx="1223627" cy="558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6 </a:t>
                </a:r>
                <a:r>
                  <a:rPr kumimoji="0" lang="en-US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cm</a:t>
                </a:r>
                <a:endParaRPr kumimoji="0" lang="en-US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" name="Rectangle 11" descr="Dark downward diagonal"/>
              <p:cNvSpPr>
                <a:spLocks noChangeArrowheads="1"/>
              </p:cNvSpPr>
              <p:nvPr/>
            </p:nvSpPr>
            <p:spPr bwMode="auto">
              <a:xfrm>
                <a:off x="2750458" y="1413436"/>
                <a:ext cx="912366" cy="1160917"/>
              </a:xfrm>
              <a:custGeom>
                <a:avLst/>
                <a:gdLst>
                  <a:gd name="connsiteX0" fmla="*/ 0 w 3463096"/>
                  <a:gd name="connsiteY0" fmla="*/ 0 h 2642476"/>
                  <a:gd name="connsiteX1" fmla="*/ 3463096 w 3463096"/>
                  <a:gd name="connsiteY1" fmla="*/ 0 h 2642476"/>
                  <a:gd name="connsiteX2" fmla="*/ 3463096 w 3463096"/>
                  <a:gd name="connsiteY2" fmla="*/ 2642476 h 2642476"/>
                  <a:gd name="connsiteX3" fmla="*/ 0 w 3463096"/>
                  <a:gd name="connsiteY3" fmla="*/ 2642476 h 2642476"/>
                  <a:gd name="connsiteX4" fmla="*/ 0 w 3463096"/>
                  <a:gd name="connsiteY4" fmla="*/ 0 h 2642476"/>
                  <a:gd name="connsiteX0" fmla="*/ 2730302 w 6193398"/>
                  <a:gd name="connsiteY0" fmla="*/ 0 h 2642476"/>
                  <a:gd name="connsiteX1" fmla="*/ 6193398 w 6193398"/>
                  <a:gd name="connsiteY1" fmla="*/ 0 h 2642476"/>
                  <a:gd name="connsiteX2" fmla="*/ 6193398 w 6193398"/>
                  <a:gd name="connsiteY2" fmla="*/ 2642476 h 2642476"/>
                  <a:gd name="connsiteX3" fmla="*/ 2730302 w 6193398"/>
                  <a:gd name="connsiteY3" fmla="*/ 2642476 h 2642476"/>
                  <a:gd name="connsiteX4" fmla="*/ 0 w 6193398"/>
                  <a:gd name="connsiteY4" fmla="*/ 1004294 h 2642476"/>
                  <a:gd name="connsiteX5" fmla="*/ 2730302 w 6193398"/>
                  <a:gd name="connsiteY5" fmla="*/ 0 h 2642476"/>
                  <a:gd name="connsiteX0" fmla="*/ 878353 w 6193398"/>
                  <a:gd name="connsiteY0" fmla="*/ 706055 h 2642476"/>
                  <a:gd name="connsiteX1" fmla="*/ 6193398 w 6193398"/>
                  <a:gd name="connsiteY1" fmla="*/ 0 h 2642476"/>
                  <a:gd name="connsiteX2" fmla="*/ 6193398 w 6193398"/>
                  <a:gd name="connsiteY2" fmla="*/ 2642476 h 2642476"/>
                  <a:gd name="connsiteX3" fmla="*/ 2730302 w 6193398"/>
                  <a:gd name="connsiteY3" fmla="*/ 2642476 h 2642476"/>
                  <a:gd name="connsiteX4" fmla="*/ 0 w 6193398"/>
                  <a:gd name="connsiteY4" fmla="*/ 1004294 h 2642476"/>
                  <a:gd name="connsiteX5" fmla="*/ 878353 w 6193398"/>
                  <a:gd name="connsiteY5" fmla="*/ 706055 h 2642476"/>
                  <a:gd name="connsiteX0" fmla="*/ 878353 w 6193398"/>
                  <a:gd name="connsiteY0" fmla="*/ 0 h 1936421"/>
                  <a:gd name="connsiteX1" fmla="*/ 938492 w 6193398"/>
                  <a:gd name="connsiteY1" fmla="*/ 1180618 h 1936421"/>
                  <a:gd name="connsiteX2" fmla="*/ 6193398 w 6193398"/>
                  <a:gd name="connsiteY2" fmla="*/ 1936421 h 1936421"/>
                  <a:gd name="connsiteX3" fmla="*/ 2730302 w 6193398"/>
                  <a:gd name="connsiteY3" fmla="*/ 1936421 h 1936421"/>
                  <a:gd name="connsiteX4" fmla="*/ 0 w 6193398"/>
                  <a:gd name="connsiteY4" fmla="*/ 298239 h 1936421"/>
                  <a:gd name="connsiteX5" fmla="*/ 878353 w 6193398"/>
                  <a:gd name="connsiteY5" fmla="*/ 0 h 1936421"/>
                  <a:gd name="connsiteX0" fmla="*/ 878353 w 2730302"/>
                  <a:gd name="connsiteY0" fmla="*/ 0 h 1936421"/>
                  <a:gd name="connsiteX1" fmla="*/ 938492 w 2730302"/>
                  <a:gd name="connsiteY1" fmla="*/ 1180618 h 1936421"/>
                  <a:gd name="connsiteX2" fmla="*/ 267160 w 2730302"/>
                  <a:gd name="connsiteY2" fmla="*/ 1160917 h 1936421"/>
                  <a:gd name="connsiteX3" fmla="*/ 2730302 w 2730302"/>
                  <a:gd name="connsiteY3" fmla="*/ 1936421 h 1936421"/>
                  <a:gd name="connsiteX4" fmla="*/ 0 w 2730302"/>
                  <a:gd name="connsiteY4" fmla="*/ 298239 h 1936421"/>
                  <a:gd name="connsiteX5" fmla="*/ 878353 w 2730302"/>
                  <a:gd name="connsiteY5" fmla="*/ 0 h 1936421"/>
                  <a:gd name="connsiteX0" fmla="*/ 878353 w 938492"/>
                  <a:gd name="connsiteY0" fmla="*/ 0 h 1180618"/>
                  <a:gd name="connsiteX1" fmla="*/ 938492 w 938492"/>
                  <a:gd name="connsiteY1" fmla="*/ 1180618 h 1180618"/>
                  <a:gd name="connsiteX2" fmla="*/ 267160 w 938492"/>
                  <a:gd name="connsiteY2" fmla="*/ 1160917 h 1180618"/>
                  <a:gd name="connsiteX3" fmla="*/ 0 w 938492"/>
                  <a:gd name="connsiteY3" fmla="*/ 298239 h 1180618"/>
                  <a:gd name="connsiteX4" fmla="*/ 878353 w 938492"/>
                  <a:gd name="connsiteY4" fmla="*/ 0 h 1180618"/>
                  <a:gd name="connsiteX0" fmla="*/ 918268 w 938492"/>
                  <a:gd name="connsiteY0" fmla="*/ 0 h 1158847"/>
                  <a:gd name="connsiteX1" fmla="*/ 938492 w 938492"/>
                  <a:gd name="connsiteY1" fmla="*/ 1158847 h 1158847"/>
                  <a:gd name="connsiteX2" fmla="*/ 267160 w 938492"/>
                  <a:gd name="connsiteY2" fmla="*/ 1139146 h 1158847"/>
                  <a:gd name="connsiteX3" fmla="*/ 0 w 938492"/>
                  <a:gd name="connsiteY3" fmla="*/ 276468 h 1158847"/>
                  <a:gd name="connsiteX4" fmla="*/ 918268 w 938492"/>
                  <a:gd name="connsiteY4" fmla="*/ 0 h 1158847"/>
                  <a:gd name="connsiteX0" fmla="*/ 918268 w 918268"/>
                  <a:gd name="connsiteY0" fmla="*/ 0 h 1155218"/>
                  <a:gd name="connsiteX1" fmla="*/ 902206 w 918268"/>
                  <a:gd name="connsiteY1" fmla="*/ 1155218 h 1155218"/>
                  <a:gd name="connsiteX2" fmla="*/ 267160 w 918268"/>
                  <a:gd name="connsiteY2" fmla="*/ 1139146 h 1155218"/>
                  <a:gd name="connsiteX3" fmla="*/ 0 w 918268"/>
                  <a:gd name="connsiteY3" fmla="*/ 276468 h 1155218"/>
                  <a:gd name="connsiteX4" fmla="*/ 918268 w 918268"/>
                  <a:gd name="connsiteY4" fmla="*/ 0 h 1155218"/>
                  <a:gd name="connsiteX0" fmla="*/ 918268 w 918268"/>
                  <a:gd name="connsiteY0" fmla="*/ 0 h 1155218"/>
                  <a:gd name="connsiteX1" fmla="*/ 902206 w 918268"/>
                  <a:gd name="connsiteY1" fmla="*/ 1155218 h 1155218"/>
                  <a:gd name="connsiteX2" fmla="*/ 267160 w 918268"/>
                  <a:gd name="connsiteY2" fmla="*/ 1146403 h 1155218"/>
                  <a:gd name="connsiteX3" fmla="*/ 0 w 918268"/>
                  <a:gd name="connsiteY3" fmla="*/ 276468 h 1155218"/>
                  <a:gd name="connsiteX4" fmla="*/ 918268 w 918268"/>
                  <a:gd name="connsiteY4" fmla="*/ 0 h 1155218"/>
                  <a:gd name="connsiteX0" fmla="*/ 911010 w 911010"/>
                  <a:gd name="connsiteY0" fmla="*/ 0 h 1155218"/>
                  <a:gd name="connsiteX1" fmla="*/ 894948 w 911010"/>
                  <a:gd name="connsiteY1" fmla="*/ 1155218 h 1155218"/>
                  <a:gd name="connsiteX2" fmla="*/ 259902 w 911010"/>
                  <a:gd name="connsiteY2" fmla="*/ 1146403 h 1155218"/>
                  <a:gd name="connsiteX3" fmla="*/ 0 w 911010"/>
                  <a:gd name="connsiteY3" fmla="*/ 269211 h 1155218"/>
                  <a:gd name="connsiteX4" fmla="*/ 911010 w 911010"/>
                  <a:gd name="connsiteY4" fmla="*/ 0 h 1155218"/>
                  <a:gd name="connsiteX0" fmla="*/ 911010 w 912366"/>
                  <a:gd name="connsiteY0" fmla="*/ 0 h 1158120"/>
                  <a:gd name="connsiteX1" fmla="*/ 912366 w 912366"/>
                  <a:gd name="connsiteY1" fmla="*/ 1158120 h 1158120"/>
                  <a:gd name="connsiteX2" fmla="*/ 259902 w 912366"/>
                  <a:gd name="connsiteY2" fmla="*/ 1146403 h 1158120"/>
                  <a:gd name="connsiteX3" fmla="*/ 0 w 912366"/>
                  <a:gd name="connsiteY3" fmla="*/ 269211 h 1158120"/>
                  <a:gd name="connsiteX4" fmla="*/ 911010 w 912366"/>
                  <a:gd name="connsiteY4" fmla="*/ 0 h 1158120"/>
                  <a:gd name="connsiteX0" fmla="*/ 911010 w 912366"/>
                  <a:gd name="connsiteY0" fmla="*/ 0 h 1160917"/>
                  <a:gd name="connsiteX1" fmla="*/ 912366 w 912366"/>
                  <a:gd name="connsiteY1" fmla="*/ 1158120 h 1160917"/>
                  <a:gd name="connsiteX2" fmla="*/ 259902 w 912366"/>
                  <a:gd name="connsiteY2" fmla="*/ 1160917 h 1160917"/>
                  <a:gd name="connsiteX3" fmla="*/ 0 w 912366"/>
                  <a:gd name="connsiteY3" fmla="*/ 269211 h 1160917"/>
                  <a:gd name="connsiteX4" fmla="*/ 911010 w 912366"/>
                  <a:gd name="connsiteY4" fmla="*/ 0 h 11609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2366" h="1160917">
                    <a:moveTo>
                      <a:pt x="911010" y="0"/>
                    </a:moveTo>
                    <a:lnTo>
                      <a:pt x="912366" y="1158120"/>
                    </a:lnTo>
                    <a:lnTo>
                      <a:pt x="259902" y="1160917"/>
                    </a:lnTo>
                    <a:lnTo>
                      <a:pt x="0" y="269211"/>
                    </a:lnTo>
                    <a:lnTo>
                      <a:pt x="911010" y="0"/>
                    </a:lnTo>
                    <a:close/>
                  </a:path>
                </a:pathLst>
              </a:custGeom>
              <a:pattFill prst="dkDnDiag">
                <a:fgClr>
                  <a:srgbClr val="000000"/>
                </a:fgClr>
                <a:bgClr>
                  <a:srgbClr val="FFFFFF"/>
                </a:bgClr>
              </a:pattFill>
              <a:ln w="127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1" name="Rectangle 12"/>
              <p:cNvSpPr>
                <a:spLocks noChangeArrowheads="1"/>
              </p:cNvSpPr>
              <p:nvPr/>
            </p:nvSpPr>
            <p:spPr bwMode="auto">
              <a:xfrm>
                <a:off x="1861010" y="762221"/>
                <a:ext cx="1796590" cy="1804117"/>
              </a:xfrm>
              <a:prstGeom prst="rect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3" name="Line 14"/>
              <p:cNvSpPr>
                <a:spLocks noChangeShapeType="1"/>
              </p:cNvSpPr>
              <p:nvPr/>
            </p:nvSpPr>
            <p:spPr bwMode="auto">
              <a:xfrm>
                <a:off x="4768028" y="3811414"/>
                <a:ext cx="1358" cy="187078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25" name="Rectangle 12"/>
              <p:cNvSpPr>
                <a:spLocks noChangeArrowheads="1"/>
              </p:cNvSpPr>
              <p:nvPr/>
            </p:nvSpPr>
            <p:spPr bwMode="auto">
              <a:xfrm rot="20616551">
                <a:off x="3077573" y="1239263"/>
                <a:ext cx="2691744" cy="2703021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  <p:sp>
            <p:nvSpPr>
              <p:cNvPr id="36" name="Text Box 5"/>
              <p:cNvSpPr txBox="1">
                <a:spLocks noChangeArrowheads="1"/>
              </p:cNvSpPr>
              <p:nvPr/>
            </p:nvSpPr>
            <p:spPr bwMode="auto">
              <a:xfrm>
                <a:off x="5892469" y="1806137"/>
                <a:ext cx="1223627" cy="558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10 </a:t>
                </a:r>
                <a:r>
                  <a:rPr kumimoji="0" lang="en-US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cm</a:t>
                </a:r>
                <a:endParaRPr kumimoji="0" lang="en-US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7" name="Line 14"/>
              <p:cNvSpPr>
                <a:spLocks noChangeShapeType="1"/>
              </p:cNvSpPr>
              <p:nvPr/>
            </p:nvSpPr>
            <p:spPr bwMode="auto">
              <a:xfrm flipH="1">
                <a:off x="5691776" y="2362200"/>
                <a:ext cx="151042" cy="95592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800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1446884" y="2387315"/>
              <a:ext cx="4523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A</a:t>
              </a:r>
              <a:endParaRPr lang="en-US" sz="36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661468" y="2457792"/>
              <a:ext cx="4523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B</a:t>
              </a:r>
              <a:endParaRPr lang="en-US" sz="36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619566" y="426630"/>
              <a:ext cx="4315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C</a:t>
              </a:r>
              <a:endParaRPr lang="en-US" sz="36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467724" y="426630"/>
              <a:ext cx="4683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/>
                <a:t>D</a:t>
              </a:r>
              <a:endParaRPr lang="en-US" sz="3600" dirty="0"/>
            </a:p>
          </p:txBody>
        </p:sp>
      </p:grpSp>
      <p:sp>
        <p:nvSpPr>
          <p:cNvPr id="45" name="Rectangle 11" descr="Dark downward diagonal"/>
          <p:cNvSpPr>
            <a:spLocks noChangeArrowheads="1"/>
          </p:cNvSpPr>
          <p:nvPr/>
        </p:nvSpPr>
        <p:spPr bwMode="auto">
          <a:xfrm>
            <a:off x="2750458" y="1412136"/>
            <a:ext cx="912366" cy="1160917"/>
          </a:xfrm>
          <a:custGeom>
            <a:avLst/>
            <a:gdLst>
              <a:gd name="connsiteX0" fmla="*/ 0 w 3463096"/>
              <a:gd name="connsiteY0" fmla="*/ 0 h 2642476"/>
              <a:gd name="connsiteX1" fmla="*/ 3463096 w 3463096"/>
              <a:gd name="connsiteY1" fmla="*/ 0 h 2642476"/>
              <a:gd name="connsiteX2" fmla="*/ 3463096 w 3463096"/>
              <a:gd name="connsiteY2" fmla="*/ 2642476 h 2642476"/>
              <a:gd name="connsiteX3" fmla="*/ 0 w 3463096"/>
              <a:gd name="connsiteY3" fmla="*/ 2642476 h 2642476"/>
              <a:gd name="connsiteX4" fmla="*/ 0 w 3463096"/>
              <a:gd name="connsiteY4" fmla="*/ 0 h 2642476"/>
              <a:gd name="connsiteX0" fmla="*/ 2730302 w 6193398"/>
              <a:gd name="connsiteY0" fmla="*/ 0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2730302 w 6193398"/>
              <a:gd name="connsiteY5" fmla="*/ 0 h 2642476"/>
              <a:gd name="connsiteX0" fmla="*/ 878353 w 6193398"/>
              <a:gd name="connsiteY0" fmla="*/ 706055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878353 w 6193398"/>
              <a:gd name="connsiteY5" fmla="*/ 706055 h 2642476"/>
              <a:gd name="connsiteX0" fmla="*/ 878353 w 6193398"/>
              <a:gd name="connsiteY0" fmla="*/ 0 h 1936421"/>
              <a:gd name="connsiteX1" fmla="*/ 938492 w 6193398"/>
              <a:gd name="connsiteY1" fmla="*/ 1180618 h 1936421"/>
              <a:gd name="connsiteX2" fmla="*/ 6193398 w 6193398"/>
              <a:gd name="connsiteY2" fmla="*/ 1936421 h 1936421"/>
              <a:gd name="connsiteX3" fmla="*/ 2730302 w 6193398"/>
              <a:gd name="connsiteY3" fmla="*/ 1936421 h 1936421"/>
              <a:gd name="connsiteX4" fmla="*/ 0 w 6193398"/>
              <a:gd name="connsiteY4" fmla="*/ 298239 h 1936421"/>
              <a:gd name="connsiteX5" fmla="*/ 878353 w 6193398"/>
              <a:gd name="connsiteY5" fmla="*/ 0 h 1936421"/>
              <a:gd name="connsiteX0" fmla="*/ 878353 w 2730302"/>
              <a:gd name="connsiteY0" fmla="*/ 0 h 1936421"/>
              <a:gd name="connsiteX1" fmla="*/ 938492 w 2730302"/>
              <a:gd name="connsiteY1" fmla="*/ 1180618 h 1936421"/>
              <a:gd name="connsiteX2" fmla="*/ 267160 w 2730302"/>
              <a:gd name="connsiteY2" fmla="*/ 1160917 h 1936421"/>
              <a:gd name="connsiteX3" fmla="*/ 2730302 w 2730302"/>
              <a:gd name="connsiteY3" fmla="*/ 1936421 h 1936421"/>
              <a:gd name="connsiteX4" fmla="*/ 0 w 2730302"/>
              <a:gd name="connsiteY4" fmla="*/ 298239 h 1936421"/>
              <a:gd name="connsiteX5" fmla="*/ 878353 w 2730302"/>
              <a:gd name="connsiteY5" fmla="*/ 0 h 1936421"/>
              <a:gd name="connsiteX0" fmla="*/ 878353 w 938492"/>
              <a:gd name="connsiteY0" fmla="*/ 0 h 1180618"/>
              <a:gd name="connsiteX1" fmla="*/ 938492 w 938492"/>
              <a:gd name="connsiteY1" fmla="*/ 1180618 h 1180618"/>
              <a:gd name="connsiteX2" fmla="*/ 267160 w 938492"/>
              <a:gd name="connsiteY2" fmla="*/ 1160917 h 1180618"/>
              <a:gd name="connsiteX3" fmla="*/ 0 w 938492"/>
              <a:gd name="connsiteY3" fmla="*/ 298239 h 1180618"/>
              <a:gd name="connsiteX4" fmla="*/ 878353 w 938492"/>
              <a:gd name="connsiteY4" fmla="*/ 0 h 1180618"/>
              <a:gd name="connsiteX0" fmla="*/ 918268 w 938492"/>
              <a:gd name="connsiteY0" fmla="*/ 0 h 1158847"/>
              <a:gd name="connsiteX1" fmla="*/ 938492 w 938492"/>
              <a:gd name="connsiteY1" fmla="*/ 1158847 h 1158847"/>
              <a:gd name="connsiteX2" fmla="*/ 267160 w 938492"/>
              <a:gd name="connsiteY2" fmla="*/ 1139146 h 1158847"/>
              <a:gd name="connsiteX3" fmla="*/ 0 w 938492"/>
              <a:gd name="connsiteY3" fmla="*/ 276468 h 1158847"/>
              <a:gd name="connsiteX4" fmla="*/ 918268 w 938492"/>
              <a:gd name="connsiteY4" fmla="*/ 0 h 1158847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39146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46403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1010 w 911010"/>
              <a:gd name="connsiteY0" fmla="*/ 0 h 1155218"/>
              <a:gd name="connsiteX1" fmla="*/ 894948 w 911010"/>
              <a:gd name="connsiteY1" fmla="*/ 1155218 h 1155218"/>
              <a:gd name="connsiteX2" fmla="*/ 259902 w 911010"/>
              <a:gd name="connsiteY2" fmla="*/ 1146403 h 1155218"/>
              <a:gd name="connsiteX3" fmla="*/ 0 w 911010"/>
              <a:gd name="connsiteY3" fmla="*/ 269211 h 1155218"/>
              <a:gd name="connsiteX4" fmla="*/ 911010 w 911010"/>
              <a:gd name="connsiteY4" fmla="*/ 0 h 1155218"/>
              <a:gd name="connsiteX0" fmla="*/ 911010 w 912366"/>
              <a:gd name="connsiteY0" fmla="*/ 0 h 1158120"/>
              <a:gd name="connsiteX1" fmla="*/ 912366 w 912366"/>
              <a:gd name="connsiteY1" fmla="*/ 1158120 h 1158120"/>
              <a:gd name="connsiteX2" fmla="*/ 259902 w 912366"/>
              <a:gd name="connsiteY2" fmla="*/ 1146403 h 1158120"/>
              <a:gd name="connsiteX3" fmla="*/ 0 w 912366"/>
              <a:gd name="connsiteY3" fmla="*/ 269211 h 1158120"/>
              <a:gd name="connsiteX4" fmla="*/ 911010 w 912366"/>
              <a:gd name="connsiteY4" fmla="*/ 0 h 1158120"/>
              <a:gd name="connsiteX0" fmla="*/ 911010 w 912366"/>
              <a:gd name="connsiteY0" fmla="*/ 0 h 1160917"/>
              <a:gd name="connsiteX1" fmla="*/ 912366 w 912366"/>
              <a:gd name="connsiteY1" fmla="*/ 1158120 h 1160917"/>
              <a:gd name="connsiteX2" fmla="*/ 259902 w 912366"/>
              <a:gd name="connsiteY2" fmla="*/ 1160917 h 1160917"/>
              <a:gd name="connsiteX3" fmla="*/ 0 w 912366"/>
              <a:gd name="connsiteY3" fmla="*/ 269211 h 1160917"/>
              <a:gd name="connsiteX4" fmla="*/ 911010 w 912366"/>
              <a:gd name="connsiteY4" fmla="*/ 0 h 1160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366" h="1160917">
                <a:moveTo>
                  <a:pt x="911010" y="0"/>
                </a:moveTo>
                <a:lnTo>
                  <a:pt x="912366" y="1158120"/>
                </a:lnTo>
                <a:lnTo>
                  <a:pt x="259902" y="1160917"/>
                </a:lnTo>
                <a:lnTo>
                  <a:pt x="0" y="269211"/>
                </a:lnTo>
                <a:lnTo>
                  <a:pt x="911010" y="0"/>
                </a:lnTo>
                <a:close/>
              </a:path>
            </a:pathLst>
          </a:custGeom>
          <a:solidFill>
            <a:srgbClr val="00FF00"/>
          </a:solidFill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46" name="Rectangle 11" descr="Dark downward diagonal"/>
          <p:cNvSpPr>
            <a:spLocks noChangeArrowheads="1"/>
          </p:cNvSpPr>
          <p:nvPr/>
        </p:nvSpPr>
        <p:spPr bwMode="auto">
          <a:xfrm rot="5400000">
            <a:off x="1985285" y="1540004"/>
            <a:ext cx="912366" cy="1160917"/>
          </a:xfrm>
          <a:custGeom>
            <a:avLst/>
            <a:gdLst>
              <a:gd name="connsiteX0" fmla="*/ 0 w 3463096"/>
              <a:gd name="connsiteY0" fmla="*/ 0 h 2642476"/>
              <a:gd name="connsiteX1" fmla="*/ 3463096 w 3463096"/>
              <a:gd name="connsiteY1" fmla="*/ 0 h 2642476"/>
              <a:gd name="connsiteX2" fmla="*/ 3463096 w 3463096"/>
              <a:gd name="connsiteY2" fmla="*/ 2642476 h 2642476"/>
              <a:gd name="connsiteX3" fmla="*/ 0 w 3463096"/>
              <a:gd name="connsiteY3" fmla="*/ 2642476 h 2642476"/>
              <a:gd name="connsiteX4" fmla="*/ 0 w 3463096"/>
              <a:gd name="connsiteY4" fmla="*/ 0 h 2642476"/>
              <a:gd name="connsiteX0" fmla="*/ 2730302 w 6193398"/>
              <a:gd name="connsiteY0" fmla="*/ 0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2730302 w 6193398"/>
              <a:gd name="connsiteY5" fmla="*/ 0 h 2642476"/>
              <a:gd name="connsiteX0" fmla="*/ 878353 w 6193398"/>
              <a:gd name="connsiteY0" fmla="*/ 706055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878353 w 6193398"/>
              <a:gd name="connsiteY5" fmla="*/ 706055 h 2642476"/>
              <a:gd name="connsiteX0" fmla="*/ 878353 w 6193398"/>
              <a:gd name="connsiteY0" fmla="*/ 0 h 1936421"/>
              <a:gd name="connsiteX1" fmla="*/ 938492 w 6193398"/>
              <a:gd name="connsiteY1" fmla="*/ 1180618 h 1936421"/>
              <a:gd name="connsiteX2" fmla="*/ 6193398 w 6193398"/>
              <a:gd name="connsiteY2" fmla="*/ 1936421 h 1936421"/>
              <a:gd name="connsiteX3" fmla="*/ 2730302 w 6193398"/>
              <a:gd name="connsiteY3" fmla="*/ 1936421 h 1936421"/>
              <a:gd name="connsiteX4" fmla="*/ 0 w 6193398"/>
              <a:gd name="connsiteY4" fmla="*/ 298239 h 1936421"/>
              <a:gd name="connsiteX5" fmla="*/ 878353 w 6193398"/>
              <a:gd name="connsiteY5" fmla="*/ 0 h 1936421"/>
              <a:gd name="connsiteX0" fmla="*/ 878353 w 2730302"/>
              <a:gd name="connsiteY0" fmla="*/ 0 h 1936421"/>
              <a:gd name="connsiteX1" fmla="*/ 938492 w 2730302"/>
              <a:gd name="connsiteY1" fmla="*/ 1180618 h 1936421"/>
              <a:gd name="connsiteX2" fmla="*/ 267160 w 2730302"/>
              <a:gd name="connsiteY2" fmla="*/ 1160917 h 1936421"/>
              <a:gd name="connsiteX3" fmla="*/ 2730302 w 2730302"/>
              <a:gd name="connsiteY3" fmla="*/ 1936421 h 1936421"/>
              <a:gd name="connsiteX4" fmla="*/ 0 w 2730302"/>
              <a:gd name="connsiteY4" fmla="*/ 298239 h 1936421"/>
              <a:gd name="connsiteX5" fmla="*/ 878353 w 2730302"/>
              <a:gd name="connsiteY5" fmla="*/ 0 h 1936421"/>
              <a:gd name="connsiteX0" fmla="*/ 878353 w 938492"/>
              <a:gd name="connsiteY0" fmla="*/ 0 h 1180618"/>
              <a:gd name="connsiteX1" fmla="*/ 938492 w 938492"/>
              <a:gd name="connsiteY1" fmla="*/ 1180618 h 1180618"/>
              <a:gd name="connsiteX2" fmla="*/ 267160 w 938492"/>
              <a:gd name="connsiteY2" fmla="*/ 1160917 h 1180618"/>
              <a:gd name="connsiteX3" fmla="*/ 0 w 938492"/>
              <a:gd name="connsiteY3" fmla="*/ 298239 h 1180618"/>
              <a:gd name="connsiteX4" fmla="*/ 878353 w 938492"/>
              <a:gd name="connsiteY4" fmla="*/ 0 h 1180618"/>
              <a:gd name="connsiteX0" fmla="*/ 918268 w 938492"/>
              <a:gd name="connsiteY0" fmla="*/ 0 h 1158847"/>
              <a:gd name="connsiteX1" fmla="*/ 938492 w 938492"/>
              <a:gd name="connsiteY1" fmla="*/ 1158847 h 1158847"/>
              <a:gd name="connsiteX2" fmla="*/ 267160 w 938492"/>
              <a:gd name="connsiteY2" fmla="*/ 1139146 h 1158847"/>
              <a:gd name="connsiteX3" fmla="*/ 0 w 938492"/>
              <a:gd name="connsiteY3" fmla="*/ 276468 h 1158847"/>
              <a:gd name="connsiteX4" fmla="*/ 918268 w 938492"/>
              <a:gd name="connsiteY4" fmla="*/ 0 h 1158847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39146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46403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1010 w 911010"/>
              <a:gd name="connsiteY0" fmla="*/ 0 h 1155218"/>
              <a:gd name="connsiteX1" fmla="*/ 894948 w 911010"/>
              <a:gd name="connsiteY1" fmla="*/ 1155218 h 1155218"/>
              <a:gd name="connsiteX2" fmla="*/ 259902 w 911010"/>
              <a:gd name="connsiteY2" fmla="*/ 1146403 h 1155218"/>
              <a:gd name="connsiteX3" fmla="*/ 0 w 911010"/>
              <a:gd name="connsiteY3" fmla="*/ 269211 h 1155218"/>
              <a:gd name="connsiteX4" fmla="*/ 911010 w 911010"/>
              <a:gd name="connsiteY4" fmla="*/ 0 h 1155218"/>
              <a:gd name="connsiteX0" fmla="*/ 911010 w 912366"/>
              <a:gd name="connsiteY0" fmla="*/ 0 h 1158120"/>
              <a:gd name="connsiteX1" fmla="*/ 912366 w 912366"/>
              <a:gd name="connsiteY1" fmla="*/ 1158120 h 1158120"/>
              <a:gd name="connsiteX2" fmla="*/ 259902 w 912366"/>
              <a:gd name="connsiteY2" fmla="*/ 1146403 h 1158120"/>
              <a:gd name="connsiteX3" fmla="*/ 0 w 912366"/>
              <a:gd name="connsiteY3" fmla="*/ 269211 h 1158120"/>
              <a:gd name="connsiteX4" fmla="*/ 911010 w 912366"/>
              <a:gd name="connsiteY4" fmla="*/ 0 h 1158120"/>
              <a:gd name="connsiteX0" fmla="*/ 911010 w 912366"/>
              <a:gd name="connsiteY0" fmla="*/ 0 h 1160917"/>
              <a:gd name="connsiteX1" fmla="*/ 912366 w 912366"/>
              <a:gd name="connsiteY1" fmla="*/ 1158120 h 1160917"/>
              <a:gd name="connsiteX2" fmla="*/ 259902 w 912366"/>
              <a:gd name="connsiteY2" fmla="*/ 1160917 h 1160917"/>
              <a:gd name="connsiteX3" fmla="*/ 0 w 912366"/>
              <a:gd name="connsiteY3" fmla="*/ 269211 h 1160917"/>
              <a:gd name="connsiteX4" fmla="*/ 911010 w 912366"/>
              <a:gd name="connsiteY4" fmla="*/ 0 h 1160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366" h="1160917">
                <a:moveTo>
                  <a:pt x="911010" y="0"/>
                </a:moveTo>
                <a:lnTo>
                  <a:pt x="912366" y="1158120"/>
                </a:lnTo>
                <a:lnTo>
                  <a:pt x="259902" y="1160917"/>
                </a:lnTo>
                <a:lnTo>
                  <a:pt x="0" y="269211"/>
                </a:lnTo>
                <a:lnTo>
                  <a:pt x="911010" y="0"/>
                </a:lnTo>
                <a:close/>
              </a:path>
            </a:pathLst>
          </a:custGeom>
          <a:solidFill>
            <a:srgbClr val="00FF00"/>
          </a:solidFill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47" name="Rectangle 11" descr="Dark downward diagonal"/>
          <p:cNvSpPr>
            <a:spLocks noChangeArrowheads="1"/>
          </p:cNvSpPr>
          <p:nvPr/>
        </p:nvSpPr>
        <p:spPr bwMode="auto">
          <a:xfrm rot="10800000">
            <a:off x="1860219" y="768331"/>
            <a:ext cx="912366" cy="1160917"/>
          </a:xfrm>
          <a:custGeom>
            <a:avLst/>
            <a:gdLst>
              <a:gd name="connsiteX0" fmla="*/ 0 w 3463096"/>
              <a:gd name="connsiteY0" fmla="*/ 0 h 2642476"/>
              <a:gd name="connsiteX1" fmla="*/ 3463096 w 3463096"/>
              <a:gd name="connsiteY1" fmla="*/ 0 h 2642476"/>
              <a:gd name="connsiteX2" fmla="*/ 3463096 w 3463096"/>
              <a:gd name="connsiteY2" fmla="*/ 2642476 h 2642476"/>
              <a:gd name="connsiteX3" fmla="*/ 0 w 3463096"/>
              <a:gd name="connsiteY3" fmla="*/ 2642476 h 2642476"/>
              <a:gd name="connsiteX4" fmla="*/ 0 w 3463096"/>
              <a:gd name="connsiteY4" fmla="*/ 0 h 2642476"/>
              <a:gd name="connsiteX0" fmla="*/ 2730302 w 6193398"/>
              <a:gd name="connsiteY0" fmla="*/ 0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2730302 w 6193398"/>
              <a:gd name="connsiteY5" fmla="*/ 0 h 2642476"/>
              <a:gd name="connsiteX0" fmla="*/ 878353 w 6193398"/>
              <a:gd name="connsiteY0" fmla="*/ 706055 h 2642476"/>
              <a:gd name="connsiteX1" fmla="*/ 6193398 w 6193398"/>
              <a:gd name="connsiteY1" fmla="*/ 0 h 2642476"/>
              <a:gd name="connsiteX2" fmla="*/ 6193398 w 6193398"/>
              <a:gd name="connsiteY2" fmla="*/ 2642476 h 2642476"/>
              <a:gd name="connsiteX3" fmla="*/ 2730302 w 6193398"/>
              <a:gd name="connsiteY3" fmla="*/ 2642476 h 2642476"/>
              <a:gd name="connsiteX4" fmla="*/ 0 w 6193398"/>
              <a:gd name="connsiteY4" fmla="*/ 1004294 h 2642476"/>
              <a:gd name="connsiteX5" fmla="*/ 878353 w 6193398"/>
              <a:gd name="connsiteY5" fmla="*/ 706055 h 2642476"/>
              <a:gd name="connsiteX0" fmla="*/ 878353 w 6193398"/>
              <a:gd name="connsiteY0" fmla="*/ 0 h 1936421"/>
              <a:gd name="connsiteX1" fmla="*/ 938492 w 6193398"/>
              <a:gd name="connsiteY1" fmla="*/ 1180618 h 1936421"/>
              <a:gd name="connsiteX2" fmla="*/ 6193398 w 6193398"/>
              <a:gd name="connsiteY2" fmla="*/ 1936421 h 1936421"/>
              <a:gd name="connsiteX3" fmla="*/ 2730302 w 6193398"/>
              <a:gd name="connsiteY3" fmla="*/ 1936421 h 1936421"/>
              <a:gd name="connsiteX4" fmla="*/ 0 w 6193398"/>
              <a:gd name="connsiteY4" fmla="*/ 298239 h 1936421"/>
              <a:gd name="connsiteX5" fmla="*/ 878353 w 6193398"/>
              <a:gd name="connsiteY5" fmla="*/ 0 h 1936421"/>
              <a:gd name="connsiteX0" fmla="*/ 878353 w 2730302"/>
              <a:gd name="connsiteY0" fmla="*/ 0 h 1936421"/>
              <a:gd name="connsiteX1" fmla="*/ 938492 w 2730302"/>
              <a:gd name="connsiteY1" fmla="*/ 1180618 h 1936421"/>
              <a:gd name="connsiteX2" fmla="*/ 267160 w 2730302"/>
              <a:gd name="connsiteY2" fmla="*/ 1160917 h 1936421"/>
              <a:gd name="connsiteX3" fmla="*/ 2730302 w 2730302"/>
              <a:gd name="connsiteY3" fmla="*/ 1936421 h 1936421"/>
              <a:gd name="connsiteX4" fmla="*/ 0 w 2730302"/>
              <a:gd name="connsiteY4" fmla="*/ 298239 h 1936421"/>
              <a:gd name="connsiteX5" fmla="*/ 878353 w 2730302"/>
              <a:gd name="connsiteY5" fmla="*/ 0 h 1936421"/>
              <a:gd name="connsiteX0" fmla="*/ 878353 w 938492"/>
              <a:gd name="connsiteY0" fmla="*/ 0 h 1180618"/>
              <a:gd name="connsiteX1" fmla="*/ 938492 w 938492"/>
              <a:gd name="connsiteY1" fmla="*/ 1180618 h 1180618"/>
              <a:gd name="connsiteX2" fmla="*/ 267160 w 938492"/>
              <a:gd name="connsiteY2" fmla="*/ 1160917 h 1180618"/>
              <a:gd name="connsiteX3" fmla="*/ 0 w 938492"/>
              <a:gd name="connsiteY3" fmla="*/ 298239 h 1180618"/>
              <a:gd name="connsiteX4" fmla="*/ 878353 w 938492"/>
              <a:gd name="connsiteY4" fmla="*/ 0 h 1180618"/>
              <a:gd name="connsiteX0" fmla="*/ 918268 w 938492"/>
              <a:gd name="connsiteY0" fmla="*/ 0 h 1158847"/>
              <a:gd name="connsiteX1" fmla="*/ 938492 w 938492"/>
              <a:gd name="connsiteY1" fmla="*/ 1158847 h 1158847"/>
              <a:gd name="connsiteX2" fmla="*/ 267160 w 938492"/>
              <a:gd name="connsiteY2" fmla="*/ 1139146 h 1158847"/>
              <a:gd name="connsiteX3" fmla="*/ 0 w 938492"/>
              <a:gd name="connsiteY3" fmla="*/ 276468 h 1158847"/>
              <a:gd name="connsiteX4" fmla="*/ 918268 w 938492"/>
              <a:gd name="connsiteY4" fmla="*/ 0 h 1158847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39146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8268 w 918268"/>
              <a:gd name="connsiteY0" fmla="*/ 0 h 1155218"/>
              <a:gd name="connsiteX1" fmla="*/ 902206 w 918268"/>
              <a:gd name="connsiteY1" fmla="*/ 1155218 h 1155218"/>
              <a:gd name="connsiteX2" fmla="*/ 267160 w 918268"/>
              <a:gd name="connsiteY2" fmla="*/ 1146403 h 1155218"/>
              <a:gd name="connsiteX3" fmla="*/ 0 w 918268"/>
              <a:gd name="connsiteY3" fmla="*/ 276468 h 1155218"/>
              <a:gd name="connsiteX4" fmla="*/ 918268 w 918268"/>
              <a:gd name="connsiteY4" fmla="*/ 0 h 1155218"/>
              <a:gd name="connsiteX0" fmla="*/ 911010 w 911010"/>
              <a:gd name="connsiteY0" fmla="*/ 0 h 1155218"/>
              <a:gd name="connsiteX1" fmla="*/ 894948 w 911010"/>
              <a:gd name="connsiteY1" fmla="*/ 1155218 h 1155218"/>
              <a:gd name="connsiteX2" fmla="*/ 259902 w 911010"/>
              <a:gd name="connsiteY2" fmla="*/ 1146403 h 1155218"/>
              <a:gd name="connsiteX3" fmla="*/ 0 w 911010"/>
              <a:gd name="connsiteY3" fmla="*/ 269211 h 1155218"/>
              <a:gd name="connsiteX4" fmla="*/ 911010 w 911010"/>
              <a:gd name="connsiteY4" fmla="*/ 0 h 1155218"/>
              <a:gd name="connsiteX0" fmla="*/ 911010 w 912366"/>
              <a:gd name="connsiteY0" fmla="*/ 0 h 1158120"/>
              <a:gd name="connsiteX1" fmla="*/ 912366 w 912366"/>
              <a:gd name="connsiteY1" fmla="*/ 1158120 h 1158120"/>
              <a:gd name="connsiteX2" fmla="*/ 259902 w 912366"/>
              <a:gd name="connsiteY2" fmla="*/ 1146403 h 1158120"/>
              <a:gd name="connsiteX3" fmla="*/ 0 w 912366"/>
              <a:gd name="connsiteY3" fmla="*/ 269211 h 1158120"/>
              <a:gd name="connsiteX4" fmla="*/ 911010 w 912366"/>
              <a:gd name="connsiteY4" fmla="*/ 0 h 1158120"/>
              <a:gd name="connsiteX0" fmla="*/ 911010 w 912366"/>
              <a:gd name="connsiteY0" fmla="*/ 0 h 1160917"/>
              <a:gd name="connsiteX1" fmla="*/ 912366 w 912366"/>
              <a:gd name="connsiteY1" fmla="*/ 1158120 h 1160917"/>
              <a:gd name="connsiteX2" fmla="*/ 259902 w 912366"/>
              <a:gd name="connsiteY2" fmla="*/ 1160917 h 1160917"/>
              <a:gd name="connsiteX3" fmla="*/ 0 w 912366"/>
              <a:gd name="connsiteY3" fmla="*/ 269211 h 1160917"/>
              <a:gd name="connsiteX4" fmla="*/ 911010 w 912366"/>
              <a:gd name="connsiteY4" fmla="*/ 0 h 11609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366" h="1160917">
                <a:moveTo>
                  <a:pt x="911010" y="0"/>
                </a:moveTo>
                <a:lnTo>
                  <a:pt x="912366" y="1158120"/>
                </a:lnTo>
                <a:lnTo>
                  <a:pt x="259902" y="1160917"/>
                </a:lnTo>
                <a:lnTo>
                  <a:pt x="0" y="269211"/>
                </a:lnTo>
                <a:lnTo>
                  <a:pt x="911010" y="0"/>
                </a:lnTo>
                <a:close/>
              </a:path>
            </a:pathLst>
          </a:custGeom>
          <a:solidFill>
            <a:srgbClr val="00FF00"/>
          </a:solidFill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4800"/>
          </a:p>
        </p:txBody>
      </p:sp>
      <p:sp>
        <p:nvSpPr>
          <p:cNvPr id="48" name="TextBox 47"/>
          <p:cNvSpPr txBox="1"/>
          <p:nvPr/>
        </p:nvSpPr>
        <p:spPr>
          <a:xfrm>
            <a:off x="3834186" y="5936972"/>
            <a:ext cx="17299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</a:t>
            </a:r>
            <a:r>
              <a:rPr lang="en-US" sz="4000" dirty="0" smtClean="0"/>
              <a:t>9 </a:t>
            </a:r>
            <a:r>
              <a:rPr lang="en-US" sz="4000" dirty="0" smtClean="0"/>
              <a:t>cm</a:t>
            </a:r>
            <a:r>
              <a:rPr lang="en-US" sz="4000" baseline="30000" dirty="0" smtClean="0"/>
              <a:t>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2965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8" presetClass="emph" presetSubtype="0" accel="2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5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5.18039E-7 L -0.08402 0.0205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1" y="10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8" presetClass="emph" presetSubtype="0" accel="2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64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1175E-6 L -0.01667 -0.11101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3" y="-55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9000"/>
                            </p:stCondLst>
                            <p:childTnLst>
                              <p:par>
                                <p:cTn id="44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8" presetClass="emph" presetSubtype="0" accel="2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1000"/>
                            </p:stCondLst>
                            <p:childTnLst>
                              <p:par>
                                <p:cTn id="50" presetID="63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08298 -0.02014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9" y="-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5" grpId="0"/>
      <p:bldP spid="28" grpId="0" animBg="1"/>
      <p:bldP spid="45" grpId="0" animBg="1"/>
      <p:bldP spid="45" grpId="1" animBg="1"/>
      <p:bldP spid="45" grpId="2" animBg="1"/>
      <p:bldP spid="45" grpId="3" animBg="1"/>
      <p:bldP spid="46" grpId="0" animBg="1"/>
      <p:bldP spid="46" grpId="1" animBg="1"/>
      <p:bldP spid="46" grpId="2" animBg="1"/>
      <p:bldP spid="46" grpId="3" animBg="1"/>
      <p:bldP spid="47" grpId="0" animBg="1"/>
      <p:bldP spid="47" grpId="1" animBg="1"/>
      <p:bldP spid="47" grpId="2" animBg="1"/>
      <p:bldP spid="47" grpId="3" animBg="1"/>
      <p:bldP spid="4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22. 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1905000" y="5181600"/>
            <a:ext cx="73215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Keliling</a:t>
            </a:r>
            <a:r>
              <a:rPr lang="en-US" sz="4000" dirty="0" smtClean="0"/>
              <a:t> = </a:t>
            </a:r>
            <a:r>
              <a:rPr lang="en-US" sz="4000" dirty="0" smtClean="0"/>
              <a:t>20+15+5+10+10+5+5+10</a:t>
            </a:r>
            <a:endParaRPr lang="en-US" sz="4000" dirty="0"/>
          </a:p>
        </p:txBody>
      </p:sp>
      <p:sp>
        <p:nvSpPr>
          <p:cNvPr id="40" name="TextBox 39"/>
          <p:cNvSpPr txBox="1"/>
          <p:nvPr/>
        </p:nvSpPr>
        <p:spPr>
          <a:xfrm>
            <a:off x="1419546" y="2039530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15</a:t>
            </a:r>
            <a:endParaRPr lang="en-US" sz="4000" dirty="0"/>
          </a:p>
        </p:txBody>
      </p:sp>
      <p:sp>
        <p:nvSpPr>
          <p:cNvPr id="52" name="TextBox 51"/>
          <p:cNvSpPr txBox="1"/>
          <p:nvPr/>
        </p:nvSpPr>
        <p:spPr>
          <a:xfrm>
            <a:off x="3669877" y="5692914"/>
            <a:ext cx="18165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 smtClean="0"/>
              <a:t>= </a:t>
            </a:r>
            <a:r>
              <a:rPr lang="en-US" sz="4000" dirty="0" smtClean="0"/>
              <a:t>80 cm</a:t>
            </a:r>
            <a:endParaRPr lang="en-US" sz="4000" dirty="0"/>
          </a:p>
        </p:txBody>
      </p:sp>
      <p:sp>
        <p:nvSpPr>
          <p:cNvPr id="3" name="Freeform 66"/>
          <p:cNvSpPr>
            <a:spLocks/>
          </p:cNvSpPr>
          <p:nvPr/>
        </p:nvSpPr>
        <p:spPr bwMode="auto">
          <a:xfrm>
            <a:off x="2022359" y="1414346"/>
            <a:ext cx="2561879" cy="1896888"/>
          </a:xfrm>
          <a:custGeom>
            <a:avLst/>
            <a:gdLst>
              <a:gd name="T0" fmla="*/ 0 w 2285"/>
              <a:gd name="T1" fmla="*/ 0 h 1701"/>
              <a:gd name="T2" fmla="*/ 595 w 2285"/>
              <a:gd name="T3" fmla="*/ 0 h 1701"/>
              <a:gd name="T4" fmla="*/ 584 w 2285"/>
              <a:gd name="T5" fmla="*/ 1127 h 1701"/>
              <a:gd name="T6" fmla="*/ 1136 w 2285"/>
              <a:gd name="T7" fmla="*/ 1127 h 1701"/>
              <a:gd name="T8" fmla="*/ 1136 w 2285"/>
              <a:gd name="T9" fmla="*/ 567 h 1701"/>
              <a:gd name="T10" fmla="*/ 1698 w 2285"/>
              <a:gd name="T11" fmla="*/ 567 h 1701"/>
              <a:gd name="T12" fmla="*/ 1718 w 2285"/>
              <a:gd name="T13" fmla="*/ 1127 h 1701"/>
              <a:gd name="T14" fmla="*/ 2285 w 2285"/>
              <a:gd name="T15" fmla="*/ 1134 h 1701"/>
              <a:gd name="T16" fmla="*/ 2285 w 2285"/>
              <a:gd name="T17" fmla="*/ 1701 h 1701"/>
              <a:gd name="T18" fmla="*/ 17 w 2285"/>
              <a:gd name="T19" fmla="*/ 1701 h 1701"/>
              <a:gd name="T20" fmla="*/ 0 w 2285"/>
              <a:gd name="T21" fmla="*/ 0 h 1701"/>
              <a:gd name="connsiteX0" fmla="*/ 0 w 10000"/>
              <a:gd name="connsiteY0" fmla="*/ 0 h 10000"/>
              <a:gd name="connsiteX1" fmla="*/ 2604 w 10000"/>
              <a:gd name="connsiteY1" fmla="*/ 0 h 10000"/>
              <a:gd name="connsiteX2" fmla="*/ 2673 w 10000"/>
              <a:gd name="connsiteY2" fmla="*/ 6669 h 10000"/>
              <a:gd name="connsiteX3" fmla="*/ 4972 w 10000"/>
              <a:gd name="connsiteY3" fmla="*/ 6626 h 10000"/>
              <a:gd name="connsiteX4" fmla="*/ 4972 w 10000"/>
              <a:gd name="connsiteY4" fmla="*/ 3333 h 10000"/>
              <a:gd name="connsiteX5" fmla="*/ 7431 w 10000"/>
              <a:gd name="connsiteY5" fmla="*/ 3333 h 10000"/>
              <a:gd name="connsiteX6" fmla="*/ 7519 w 10000"/>
              <a:gd name="connsiteY6" fmla="*/ 6626 h 10000"/>
              <a:gd name="connsiteX7" fmla="*/ 10000 w 10000"/>
              <a:gd name="connsiteY7" fmla="*/ 6667 h 10000"/>
              <a:gd name="connsiteX8" fmla="*/ 10000 w 10000"/>
              <a:gd name="connsiteY8" fmla="*/ 10000 h 10000"/>
              <a:gd name="connsiteX9" fmla="*/ 74 w 10000"/>
              <a:gd name="connsiteY9" fmla="*/ 10000 h 10000"/>
              <a:gd name="connsiteX10" fmla="*/ 0 w 10000"/>
              <a:gd name="connsiteY10" fmla="*/ 0 h 10000"/>
              <a:gd name="connsiteX0" fmla="*/ 0 w 10000"/>
              <a:gd name="connsiteY0" fmla="*/ 0 h 10000"/>
              <a:gd name="connsiteX1" fmla="*/ 2604 w 10000"/>
              <a:gd name="connsiteY1" fmla="*/ 0 h 10000"/>
              <a:gd name="connsiteX2" fmla="*/ 2588 w 10000"/>
              <a:gd name="connsiteY2" fmla="*/ 6683 h 10000"/>
              <a:gd name="connsiteX3" fmla="*/ 4972 w 10000"/>
              <a:gd name="connsiteY3" fmla="*/ 6626 h 10000"/>
              <a:gd name="connsiteX4" fmla="*/ 4972 w 10000"/>
              <a:gd name="connsiteY4" fmla="*/ 3333 h 10000"/>
              <a:gd name="connsiteX5" fmla="*/ 7431 w 10000"/>
              <a:gd name="connsiteY5" fmla="*/ 3333 h 10000"/>
              <a:gd name="connsiteX6" fmla="*/ 7519 w 10000"/>
              <a:gd name="connsiteY6" fmla="*/ 6626 h 10000"/>
              <a:gd name="connsiteX7" fmla="*/ 10000 w 10000"/>
              <a:gd name="connsiteY7" fmla="*/ 6667 h 10000"/>
              <a:gd name="connsiteX8" fmla="*/ 10000 w 10000"/>
              <a:gd name="connsiteY8" fmla="*/ 10000 h 10000"/>
              <a:gd name="connsiteX9" fmla="*/ 74 w 10000"/>
              <a:gd name="connsiteY9" fmla="*/ 10000 h 10000"/>
              <a:gd name="connsiteX10" fmla="*/ 0 w 10000"/>
              <a:gd name="connsiteY10" fmla="*/ 0 h 10000"/>
              <a:gd name="connsiteX0" fmla="*/ 0 w 10000"/>
              <a:gd name="connsiteY0" fmla="*/ 0 h 10000"/>
              <a:gd name="connsiteX1" fmla="*/ 2604 w 10000"/>
              <a:gd name="connsiteY1" fmla="*/ 0 h 10000"/>
              <a:gd name="connsiteX2" fmla="*/ 2577 w 10000"/>
              <a:gd name="connsiteY2" fmla="*/ 6640 h 10000"/>
              <a:gd name="connsiteX3" fmla="*/ 4972 w 10000"/>
              <a:gd name="connsiteY3" fmla="*/ 6626 h 10000"/>
              <a:gd name="connsiteX4" fmla="*/ 4972 w 10000"/>
              <a:gd name="connsiteY4" fmla="*/ 3333 h 10000"/>
              <a:gd name="connsiteX5" fmla="*/ 7431 w 10000"/>
              <a:gd name="connsiteY5" fmla="*/ 3333 h 10000"/>
              <a:gd name="connsiteX6" fmla="*/ 7519 w 10000"/>
              <a:gd name="connsiteY6" fmla="*/ 6626 h 10000"/>
              <a:gd name="connsiteX7" fmla="*/ 10000 w 10000"/>
              <a:gd name="connsiteY7" fmla="*/ 6667 h 10000"/>
              <a:gd name="connsiteX8" fmla="*/ 10000 w 10000"/>
              <a:gd name="connsiteY8" fmla="*/ 10000 h 10000"/>
              <a:gd name="connsiteX9" fmla="*/ 74 w 10000"/>
              <a:gd name="connsiteY9" fmla="*/ 10000 h 10000"/>
              <a:gd name="connsiteX10" fmla="*/ 0 w 10000"/>
              <a:gd name="connsiteY10" fmla="*/ 0 h 10000"/>
              <a:gd name="connsiteX0" fmla="*/ 0 w 10000"/>
              <a:gd name="connsiteY0" fmla="*/ 0 h 10000"/>
              <a:gd name="connsiteX1" fmla="*/ 2604 w 10000"/>
              <a:gd name="connsiteY1" fmla="*/ 0 h 10000"/>
              <a:gd name="connsiteX2" fmla="*/ 2577 w 10000"/>
              <a:gd name="connsiteY2" fmla="*/ 6611 h 10000"/>
              <a:gd name="connsiteX3" fmla="*/ 4972 w 10000"/>
              <a:gd name="connsiteY3" fmla="*/ 6626 h 10000"/>
              <a:gd name="connsiteX4" fmla="*/ 4972 w 10000"/>
              <a:gd name="connsiteY4" fmla="*/ 3333 h 10000"/>
              <a:gd name="connsiteX5" fmla="*/ 7431 w 10000"/>
              <a:gd name="connsiteY5" fmla="*/ 3333 h 10000"/>
              <a:gd name="connsiteX6" fmla="*/ 7519 w 10000"/>
              <a:gd name="connsiteY6" fmla="*/ 6626 h 10000"/>
              <a:gd name="connsiteX7" fmla="*/ 10000 w 10000"/>
              <a:gd name="connsiteY7" fmla="*/ 6667 h 10000"/>
              <a:gd name="connsiteX8" fmla="*/ 10000 w 10000"/>
              <a:gd name="connsiteY8" fmla="*/ 10000 h 10000"/>
              <a:gd name="connsiteX9" fmla="*/ 74 w 10000"/>
              <a:gd name="connsiteY9" fmla="*/ 10000 h 10000"/>
              <a:gd name="connsiteX10" fmla="*/ 0 w 10000"/>
              <a:gd name="connsiteY10" fmla="*/ 0 h 10000"/>
              <a:gd name="connsiteX0" fmla="*/ 0 w 10149"/>
              <a:gd name="connsiteY0" fmla="*/ 0 h 10000"/>
              <a:gd name="connsiteX1" fmla="*/ 2604 w 10149"/>
              <a:gd name="connsiteY1" fmla="*/ 0 h 10000"/>
              <a:gd name="connsiteX2" fmla="*/ 2577 w 10149"/>
              <a:gd name="connsiteY2" fmla="*/ 6611 h 10000"/>
              <a:gd name="connsiteX3" fmla="*/ 4972 w 10149"/>
              <a:gd name="connsiteY3" fmla="*/ 6626 h 10000"/>
              <a:gd name="connsiteX4" fmla="*/ 4972 w 10149"/>
              <a:gd name="connsiteY4" fmla="*/ 3333 h 10000"/>
              <a:gd name="connsiteX5" fmla="*/ 7431 w 10149"/>
              <a:gd name="connsiteY5" fmla="*/ 3333 h 10000"/>
              <a:gd name="connsiteX6" fmla="*/ 10149 w 10149"/>
              <a:gd name="connsiteY6" fmla="*/ 3155 h 10000"/>
              <a:gd name="connsiteX7" fmla="*/ 10000 w 10149"/>
              <a:gd name="connsiteY7" fmla="*/ 6667 h 10000"/>
              <a:gd name="connsiteX8" fmla="*/ 10000 w 10149"/>
              <a:gd name="connsiteY8" fmla="*/ 10000 h 10000"/>
              <a:gd name="connsiteX9" fmla="*/ 74 w 10149"/>
              <a:gd name="connsiteY9" fmla="*/ 10000 h 10000"/>
              <a:gd name="connsiteX10" fmla="*/ 0 w 10149"/>
              <a:gd name="connsiteY10" fmla="*/ 0 h 10000"/>
              <a:gd name="connsiteX0" fmla="*/ 0 w 10000"/>
              <a:gd name="connsiteY0" fmla="*/ 0 h 10000"/>
              <a:gd name="connsiteX1" fmla="*/ 2604 w 10000"/>
              <a:gd name="connsiteY1" fmla="*/ 0 h 10000"/>
              <a:gd name="connsiteX2" fmla="*/ 2577 w 10000"/>
              <a:gd name="connsiteY2" fmla="*/ 6611 h 10000"/>
              <a:gd name="connsiteX3" fmla="*/ 4972 w 10000"/>
              <a:gd name="connsiteY3" fmla="*/ 6626 h 10000"/>
              <a:gd name="connsiteX4" fmla="*/ 4972 w 10000"/>
              <a:gd name="connsiteY4" fmla="*/ 3333 h 10000"/>
              <a:gd name="connsiteX5" fmla="*/ 7431 w 10000"/>
              <a:gd name="connsiteY5" fmla="*/ 3333 h 10000"/>
              <a:gd name="connsiteX6" fmla="*/ 10000 w 10000"/>
              <a:gd name="connsiteY6" fmla="*/ 6667 h 10000"/>
              <a:gd name="connsiteX7" fmla="*/ 10000 w 10000"/>
              <a:gd name="connsiteY7" fmla="*/ 10000 h 10000"/>
              <a:gd name="connsiteX8" fmla="*/ 74 w 10000"/>
              <a:gd name="connsiteY8" fmla="*/ 10000 h 10000"/>
              <a:gd name="connsiteX9" fmla="*/ 0 w 10000"/>
              <a:gd name="connsiteY9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4972 w 10048"/>
              <a:gd name="connsiteY3" fmla="*/ 6626 h 10000"/>
              <a:gd name="connsiteX4" fmla="*/ 4972 w 10048"/>
              <a:gd name="connsiteY4" fmla="*/ 3333 h 10000"/>
              <a:gd name="connsiteX5" fmla="*/ 7431 w 10048"/>
              <a:gd name="connsiteY5" fmla="*/ 3333 h 10000"/>
              <a:gd name="connsiteX6" fmla="*/ 10048 w 10048"/>
              <a:gd name="connsiteY6" fmla="*/ 3389 h 10000"/>
              <a:gd name="connsiteX7" fmla="*/ 10000 w 10048"/>
              <a:gd name="connsiteY7" fmla="*/ 10000 h 10000"/>
              <a:gd name="connsiteX8" fmla="*/ 74 w 10048"/>
              <a:gd name="connsiteY8" fmla="*/ 10000 h 10000"/>
              <a:gd name="connsiteX9" fmla="*/ 0 w 10048"/>
              <a:gd name="connsiteY9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4972 w 10048"/>
              <a:gd name="connsiteY3" fmla="*/ 6626 h 10000"/>
              <a:gd name="connsiteX4" fmla="*/ 4972 w 10048"/>
              <a:gd name="connsiteY4" fmla="*/ 3333 h 10000"/>
              <a:gd name="connsiteX5" fmla="*/ 7431 w 10048"/>
              <a:gd name="connsiteY5" fmla="*/ 3333 h 10000"/>
              <a:gd name="connsiteX6" fmla="*/ 10048 w 10048"/>
              <a:gd name="connsiteY6" fmla="*/ 3389 h 10000"/>
              <a:gd name="connsiteX7" fmla="*/ 10000 w 10048"/>
              <a:gd name="connsiteY7" fmla="*/ 10000 h 10000"/>
              <a:gd name="connsiteX8" fmla="*/ 74 w 10048"/>
              <a:gd name="connsiteY8" fmla="*/ 10000 h 10000"/>
              <a:gd name="connsiteX9" fmla="*/ 0 w 10048"/>
              <a:gd name="connsiteY9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4972 w 10048"/>
              <a:gd name="connsiteY3" fmla="*/ 6626 h 10000"/>
              <a:gd name="connsiteX4" fmla="*/ 4972 w 10048"/>
              <a:gd name="connsiteY4" fmla="*/ 3333 h 10000"/>
              <a:gd name="connsiteX5" fmla="*/ 7431 w 10048"/>
              <a:gd name="connsiteY5" fmla="*/ 3333 h 10000"/>
              <a:gd name="connsiteX6" fmla="*/ 10048 w 10048"/>
              <a:gd name="connsiteY6" fmla="*/ 3325 h 10000"/>
              <a:gd name="connsiteX7" fmla="*/ 10000 w 10048"/>
              <a:gd name="connsiteY7" fmla="*/ 10000 h 10000"/>
              <a:gd name="connsiteX8" fmla="*/ 74 w 10048"/>
              <a:gd name="connsiteY8" fmla="*/ 10000 h 10000"/>
              <a:gd name="connsiteX9" fmla="*/ 0 w 10048"/>
              <a:gd name="connsiteY9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4972 w 10048"/>
              <a:gd name="connsiteY3" fmla="*/ 6626 h 10000"/>
              <a:gd name="connsiteX4" fmla="*/ 7411 w 10048"/>
              <a:gd name="connsiteY4" fmla="*/ 6611 h 10000"/>
              <a:gd name="connsiteX5" fmla="*/ 7431 w 10048"/>
              <a:gd name="connsiteY5" fmla="*/ 3333 h 10000"/>
              <a:gd name="connsiteX6" fmla="*/ 10048 w 10048"/>
              <a:gd name="connsiteY6" fmla="*/ 3325 h 10000"/>
              <a:gd name="connsiteX7" fmla="*/ 10000 w 10048"/>
              <a:gd name="connsiteY7" fmla="*/ 10000 h 10000"/>
              <a:gd name="connsiteX8" fmla="*/ 74 w 10048"/>
              <a:gd name="connsiteY8" fmla="*/ 10000 h 10000"/>
              <a:gd name="connsiteX9" fmla="*/ 0 w 10048"/>
              <a:gd name="connsiteY9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411 w 10048"/>
              <a:gd name="connsiteY3" fmla="*/ 6611 h 10000"/>
              <a:gd name="connsiteX4" fmla="*/ 7431 w 10048"/>
              <a:gd name="connsiteY4" fmla="*/ 3333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411 w 10048"/>
              <a:gd name="connsiteY3" fmla="*/ 6611 h 10000"/>
              <a:gd name="connsiteX4" fmla="*/ 7574 w 10048"/>
              <a:gd name="connsiteY4" fmla="*/ 3333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411 w 10048"/>
              <a:gd name="connsiteY3" fmla="*/ 6611 h 10000"/>
              <a:gd name="connsiteX4" fmla="*/ 7574 w 10048"/>
              <a:gd name="connsiteY4" fmla="*/ 3333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411 w 10048"/>
              <a:gd name="connsiteY3" fmla="*/ 6611 h 10000"/>
              <a:gd name="connsiteX4" fmla="*/ 7453 w 10048"/>
              <a:gd name="connsiteY4" fmla="*/ 3333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411 w 10048"/>
              <a:gd name="connsiteY3" fmla="*/ 6611 h 10000"/>
              <a:gd name="connsiteX4" fmla="*/ 7483 w 10048"/>
              <a:gd name="connsiteY4" fmla="*/ 3347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411 w 10048"/>
              <a:gd name="connsiteY3" fmla="*/ 6611 h 10000"/>
              <a:gd name="connsiteX4" fmla="*/ 7483 w 10048"/>
              <a:gd name="connsiteY4" fmla="*/ 3347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411 w 10048"/>
              <a:gd name="connsiteY3" fmla="*/ 6611 h 10000"/>
              <a:gd name="connsiteX4" fmla="*/ 7412 w 10048"/>
              <a:gd name="connsiteY4" fmla="*/ 3279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411 w 10048"/>
              <a:gd name="connsiteY3" fmla="*/ 6611 h 10000"/>
              <a:gd name="connsiteX4" fmla="*/ 7422 w 10048"/>
              <a:gd name="connsiteY4" fmla="*/ 3320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431 w 10048"/>
              <a:gd name="connsiteY3" fmla="*/ 6625 h 10000"/>
              <a:gd name="connsiteX4" fmla="*/ 7422 w 10048"/>
              <a:gd name="connsiteY4" fmla="*/ 3320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401 w 10048"/>
              <a:gd name="connsiteY3" fmla="*/ 6598 h 10000"/>
              <a:gd name="connsiteX4" fmla="*/ 7422 w 10048"/>
              <a:gd name="connsiteY4" fmla="*/ 3320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371 w 10048"/>
              <a:gd name="connsiteY3" fmla="*/ 6598 h 10000"/>
              <a:gd name="connsiteX4" fmla="*/ 7422 w 10048"/>
              <a:gd name="connsiteY4" fmla="*/ 3320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371 w 10048"/>
              <a:gd name="connsiteY3" fmla="*/ 6598 h 10000"/>
              <a:gd name="connsiteX4" fmla="*/ 7422 w 10048"/>
              <a:gd name="connsiteY4" fmla="*/ 3320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  <a:gd name="connsiteX0" fmla="*/ 0 w 10048"/>
              <a:gd name="connsiteY0" fmla="*/ 0 h 10000"/>
              <a:gd name="connsiteX1" fmla="*/ 2604 w 10048"/>
              <a:gd name="connsiteY1" fmla="*/ 0 h 10000"/>
              <a:gd name="connsiteX2" fmla="*/ 2577 w 10048"/>
              <a:gd name="connsiteY2" fmla="*/ 6611 h 10000"/>
              <a:gd name="connsiteX3" fmla="*/ 7422 w 10048"/>
              <a:gd name="connsiteY3" fmla="*/ 6584 h 10000"/>
              <a:gd name="connsiteX4" fmla="*/ 7422 w 10048"/>
              <a:gd name="connsiteY4" fmla="*/ 3320 h 10000"/>
              <a:gd name="connsiteX5" fmla="*/ 10048 w 10048"/>
              <a:gd name="connsiteY5" fmla="*/ 3325 h 10000"/>
              <a:gd name="connsiteX6" fmla="*/ 10000 w 10048"/>
              <a:gd name="connsiteY6" fmla="*/ 10000 h 10000"/>
              <a:gd name="connsiteX7" fmla="*/ 74 w 10048"/>
              <a:gd name="connsiteY7" fmla="*/ 10000 h 10000"/>
              <a:gd name="connsiteX8" fmla="*/ 0 w 10048"/>
              <a:gd name="connsiteY8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048" h="10000">
                <a:moveTo>
                  <a:pt x="0" y="0"/>
                </a:moveTo>
                <a:lnTo>
                  <a:pt x="2604" y="0"/>
                </a:lnTo>
                <a:cubicBezTo>
                  <a:pt x="2599" y="2228"/>
                  <a:pt x="2582" y="4383"/>
                  <a:pt x="2577" y="6611"/>
                </a:cubicBezTo>
                <a:lnTo>
                  <a:pt x="7422" y="6584"/>
                </a:lnTo>
                <a:cubicBezTo>
                  <a:pt x="7415" y="5491"/>
                  <a:pt x="7398" y="4427"/>
                  <a:pt x="7422" y="3320"/>
                </a:cubicBezTo>
                <a:lnTo>
                  <a:pt x="10048" y="3325"/>
                </a:lnTo>
                <a:cubicBezTo>
                  <a:pt x="10032" y="5529"/>
                  <a:pt x="10016" y="7796"/>
                  <a:pt x="10000" y="10000"/>
                </a:cubicBezTo>
                <a:lnTo>
                  <a:pt x="74" y="10000"/>
                </a:lnTo>
                <a:cubicBezTo>
                  <a:pt x="49" y="6667"/>
                  <a:pt x="25" y="3333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2945159" y="331123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20</a:t>
            </a:r>
            <a:endParaRPr lang="en-US" sz="4000" dirty="0"/>
          </a:p>
        </p:txBody>
      </p:sp>
      <p:sp>
        <p:nvSpPr>
          <p:cNvPr id="54" name="TextBox 53"/>
          <p:cNvSpPr txBox="1"/>
          <p:nvPr/>
        </p:nvSpPr>
        <p:spPr>
          <a:xfrm>
            <a:off x="4572000" y="2362200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10</a:t>
            </a:r>
            <a:endParaRPr lang="en-US" sz="4000" dirty="0"/>
          </a:p>
        </p:txBody>
      </p:sp>
      <p:sp>
        <p:nvSpPr>
          <p:cNvPr id="56" name="TextBox 55"/>
          <p:cNvSpPr txBox="1"/>
          <p:nvPr/>
        </p:nvSpPr>
        <p:spPr>
          <a:xfrm>
            <a:off x="4172493" y="138272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57" name="TextBox 56"/>
          <p:cNvSpPr txBox="1"/>
          <p:nvPr/>
        </p:nvSpPr>
        <p:spPr>
          <a:xfrm>
            <a:off x="2334030" y="1699905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10</a:t>
            </a:r>
            <a:endParaRPr lang="en-US" sz="4000" dirty="0"/>
          </a:p>
        </p:txBody>
      </p:sp>
      <p:sp>
        <p:nvSpPr>
          <p:cNvPr id="59" name="TextBox 58"/>
          <p:cNvSpPr txBox="1"/>
          <p:nvPr/>
        </p:nvSpPr>
        <p:spPr>
          <a:xfrm>
            <a:off x="2971800" y="258851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10</a:t>
            </a:r>
            <a:endParaRPr lang="en-US" sz="4000" dirty="0"/>
          </a:p>
        </p:txBody>
      </p:sp>
      <p:sp>
        <p:nvSpPr>
          <p:cNvPr id="60" name="TextBox 59"/>
          <p:cNvSpPr txBox="1"/>
          <p:nvPr/>
        </p:nvSpPr>
        <p:spPr>
          <a:xfrm>
            <a:off x="2146448" y="843835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61" name="TextBox 60"/>
          <p:cNvSpPr txBox="1"/>
          <p:nvPr/>
        </p:nvSpPr>
        <p:spPr>
          <a:xfrm>
            <a:off x="3844818" y="1958333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2334030" y="1344896"/>
            <a:ext cx="0" cy="18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604218" y="1949530"/>
            <a:ext cx="0" cy="18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097880" y="2583892"/>
            <a:ext cx="0" cy="180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289170" y="1958333"/>
            <a:ext cx="0" cy="180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419186" y="1524896"/>
            <a:ext cx="18198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20 : 4 =</a:t>
            </a:r>
            <a:endParaRPr lang="en-US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7086600" y="1551721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5</a:t>
            </a:r>
            <a:endParaRPr lang="en-US" sz="4000" dirty="0"/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4595488" y="2653200"/>
            <a:ext cx="0" cy="180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934818" y="2325176"/>
            <a:ext cx="0" cy="180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167335" y="2588514"/>
            <a:ext cx="0" cy="180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4584927" y="2577000"/>
            <a:ext cx="0" cy="180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2691361" y="1893485"/>
            <a:ext cx="0" cy="180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2680800" y="1817285"/>
            <a:ext cx="0" cy="18000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47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40" grpId="0"/>
      <p:bldP spid="52" grpId="0"/>
      <p:bldP spid="3" grpId="0" animBg="1"/>
      <p:bldP spid="53" grpId="0"/>
      <p:bldP spid="54" grpId="0"/>
      <p:bldP spid="56" grpId="0"/>
      <p:bldP spid="57" grpId="0"/>
      <p:bldP spid="59" grpId="0"/>
      <p:bldP spid="60" grpId="0"/>
      <p:bldP spid="61" grpId="0"/>
      <p:bldP spid="24" grpId="0"/>
      <p:bldP spid="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14400" y="274638"/>
            <a:ext cx="79248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6125" indent="-746125" algn="l"/>
            <a:r>
              <a:rPr lang="en-US" dirty="0" smtClean="0"/>
              <a:t>23.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57400" y="4953000"/>
            <a:ext cx="5245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Jadi</a:t>
            </a:r>
            <a:r>
              <a:rPr lang="en-US" sz="4000" dirty="0" smtClean="0"/>
              <a:t> </a:t>
            </a:r>
            <a:r>
              <a:rPr lang="en-US" sz="4000" dirty="0" err="1" smtClean="0"/>
              <a:t>urutannya</a:t>
            </a:r>
            <a:r>
              <a:rPr lang="en-US" sz="4000" dirty="0" smtClean="0"/>
              <a:t>: 1, </a:t>
            </a:r>
            <a:r>
              <a:rPr lang="en-US" sz="4000" dirty="0" smtClean="0"/>
              <a:t>4, 3, </a:t>
            </a:r>
            <a:r>
              <a:rPr lang="en-US" sz="4000" dirty="0" smtClean="0"/>
              <a:t>2</a:t>
            </a:r>
            <a:endParaRPr lang="en-US" sz="4000" dirty="0"/>
          </a:p>
        </p:txBody>
      </p:sp>
      <p:sp>
        <p:nvSpPr>
          <p:cNvPr id="11" name="Freeform 10"/>
          <p:cNvSpPr/>
          <p:nvPr/>
        </p:nvSpPr>
        <p:spPr>
          <a:xfrm>
            <a:off x="1645533" y="798653"/>
            <a:ext cx="4654125" cy="2082341"/>
          </a:xfrm>
          <a:custGeom>
            <a:avLst/>
            <a:gdLst>
              <a:gd name="connsiteX0" fmla="*/ 0 w 3391382"/>
              <a:gd name="connsiteY0" fmla="*/ 1516284 h 1516284"/>
              <a:gd name="connsiteX1" fmla="*/ 3391382 w 3391382"/>
              <a:gd name="connsiteY1" fmla="*/ 1504709 h 1516284"/>
              <a:gd name="connsiteX2" fmla="*/ 763929 w 3391382"/>
              <a:gd name="connsiteY2" fmla="*/ 0 h 1516284"/>
              <a:gd name="connsiteX3" fmla="*/ 0 w 3391382"/>
              <a:gd name="connsiteY3" fmla="*/ 1516284 h 1516284"/>
              <a:gd name="connsiteX0" fmla="*/ 0 w 3391382"/>
              <a:gd name="connsiteY0" fmla="*/ 1516284 h 1516284"/>
              <a:gd name="connsiteX1" fmla="*/ 3391382 w 3391382"/>
              <a:gd name="connsiteY1" fmla="*/ 1504709 h 1516284"/>
              <a:gd name="connsiteX2" fmla="*/ 2141316 w 3391382"/>
              <a:gd name="connsiteY2" fmla="*/ 0 h 1516284"/>
              <a:gd name="connsiteX3" fmla="*/ 0 w 3391382"/>
              <a:gd name="connsiteY3" fmla="*/ 1516284 h 1516284"/>
              <a:gd name="connsiteX0" fmla="*/ 0 w 4632353"/>
              <a:gd name="connsiteY0" fmla="*/ 2408913 h 2408913"/>
              <a:gd name="connsiteX1" fmla="*/ 4632353 w 4632353"/>
              <a:gd name="connsiteY1" fmla="*/ 1504709 h 2408913"/>
              <a:gd name="connsiteX2" fmla="*/ 3382287 w 4632353"/>
              <a:gd name="connsiteY2" fmla="*/ 0 h 2408913"/>
              <a:gd name="connsiteX3" fmla="*/ 0 w 4632353"/>
              <a:gd name="connsiteY3" fmla="*/ 2408913 h 2408913"/>
              <a:gd name="connsiteX0" fmla="*/ 0 w 5699153"/>
              <a:gd name="connsiteY0" fmla="*/ 2408913 h 2800109"/>
              <a:gd name="connsiteX1" fmla="*/ 5699153 w 5699153"/>
              <a:gd name="connsiteY1" fmla="*/ 2800109 h 2800109"/>
              <a:gd name="connsiteX2" fmla="*/ 3382287 w 5699153"/>
              <a:gd name="connsiteY2" fmla="*/ 0 h 2800109"/>
              <a:gd name="connsiteX3" fmla="*/ 0 w 5699153"/>
              <a:gd name="connsiteY3" fmla="*/ 2408913 h 2800109"/>
              <a:gd name="connsiteX0" fmla="*/ 0 w 5220182"/>
              <a:gd name="connsiteY0" fmla="*/ 2082341 h 2800109"/>
              <a:gd name="connsiteX1" fmla="*/ 5220182 w 5220182"/>
              <a:gd name="connsiteY1" fmla="*/ 2800109 h 2800109"/>
              <a:gd name="connsiteX2" fmla="*/ 2903316 w 5220182"/>
              <a:gd name="connsiteY2" fmla="*/ 0 h 2800109"/>
              <a:gd name="connsiteX3" fmla="*/ 0 w 5220182"/>
              <a:gd name="connsiteY3" fmla="*/ 2082341 h 2800109"/>
              <a:gd name="connsiteX0" fmla="*/ 0 w 4654125"/>
              <a:gd name="connsiteY0" fmla="*/ 2082341 h 2082341"/>
              <a:gd name="connsiteX1" fmla="*/ 4654125 w 4654125"/>
              <a:gd name="connsiteY1" fmla="*/ 2081652 h 2082341"/>
              <a:gd name="connsiteX2" fmla="*/ 2903316 w 4654125"/>
              <a:gd name="connsiteY2" fmla="*/ 0 h 2082341"/>
              <a:gd name="connsiteX3" fmla="*/ 0 w 4654125"/>
              <a:gd name="connsiteY3" fmla="*/ 2082341 h 2082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54125" h="2082341">
                <a:moveTo>
                  <a:pt x="0" y="2082341"/>
                </a:moveTo>
                <a:lnTo>
                  <a:pt x="4654125" y="2081652"/>
                </a:lnTo>
                <a:lnTo>
                  <a:pt x="2903316" y="0"/>
                </a:lnTo>
                <a:lnTo>
                  <a:pt x="0" y="2082341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5400000">
            <a:off x="2700275" y="-1040275"/>
            <a:ext cx="3657600" cy="3657600"/>
          </a:xfrm>
          <a:prstGeom prst="arc">
            <a:avLst>
              <a:gd name="adj1" fmla="val 18366829"/>
              <a:gd name="adj2" fmla="val 3812308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514125" y="765374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915625" y="1447800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</a:t>
            </a:r>
            <a:endParaRPr lang="en-US" sz="4000" dirty="0"/>
          </a:p>
        </p:txBody>
      </p:sp>
      <p:sp>
        <p:nvSpPr>
          <p:cNvPr id="15" name="Oval 14"/>
          <p:cNvSpPr/>
          <p:nvPr/>
        </p:nvSpPr>
        <p:spPr>
          <a:xfrm>
            <a:off x="5671529" y="2148071"/>
            <a:ext cx="76200" cy="762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 rot="5400000">
            <a:off x="3865879" y="383903"/>
            <a:ext cx="3657600" cy="3657600"/>
          </a:xfrm>
          <a:prstGeom prst="arc">
            <a:avLst>
              <a:gd name="adj1" fmla="val 258405"/>
              <a:gd name="adj2" fmla="val 4299885"/>
            </a:avLst>
          </a:prstGeom>
          <a:noFill/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Arc 16"/>
          <p:cNvSpPr/>
          <p:nvPr/>
        </p:nvSpPr>
        <p:spPr>
          <a:xfrm rot="5400000">
            <a:off x="1208184" y="13770"/>
            <a:ext cx="3657600" cy="3657600"/>
          </a:xfrm>
          <a:prstGeom prst="arc">
            <a:avLst>
              <a:gd name="adj1" fmla="val 18366829"/>
              <a:gd name="adj2" fmla="val 1202151"/>
            </a:avLst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3007085" y="1822795"/>
            <a:ext cx="76200" cy="762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4027714" y="533400"/>
            <a:ext cx="551726" cy="3971038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471273" y="379655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4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2712811" y="3537854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4018788" y="154505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5676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4" grpId="0"/>
      <p:bldP spid="15" grpId="0" animBg="1"/>
      <p:bldP spid="16" grpId="0" animBg="1"/>
      <p:bldP spid="17" grpId="0" animBg="1"/>
      <p:bldP spid="18" grpId="0" animBg="1"/>
      <p:bldP spid="20" grpId="0"/>
      <p:bldP spid="21" grpId="0"/>
      <p:bldP spid="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7543800" cy="1143000"/>
          </a:xfrm>
        </p:spPr>
        <p:txBody>
          <a:bodyPr/>
          <a:lstStyle/>
          <a:p>
            <a:pPr algn="l"/>
            <a:r>
              <a:rPr lang="en-US" dirty="0" smtClean="0"/>
              <a:t>24.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32137" y="381000"/>
            <a:ext cx="45512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Besar</a:t>
            </a:r>
            <a:r>
              <a:rPr lang="en-US" sz="4000" dirty="0" smtClean="0"/>
              <a:t> </a:t>
            </a:r>
            <a:r>
              <a:rPr lang="en-US" sz="4000" dirty="0" err="1" smtClean="0"/>
              <a:t>sudut</a:t>
            </a:r>
            <a:r>
              <a:rPr lang="en-US" sz="4000" dirty="0" smtClean="0"/>
              <a:t> = </a:t>
            </a:r>
            <a:r>
              <a:rPr lang="en-US" sz="4000" dirty="0" smtClean="0"/>
              <a:t>90 </a:t>
            </a:r>
            <a:r>
              <a:rPr lang="en-US" sz="4000" dirty="0" smtClean="0"/>
              <a:t>- </a:t>
            </a:r>
            <a:r>
              <a:rPr lang="en-US" sz="4000" dirty="0" smtClean="0"/>
              <a:t>60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2113087" y="1088886"/>
            <a:ext cx="36439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Besar</a:t>
            </a:r>
            <a:r>
              <a:rPr lang="en-US" sz="4000" dirty="0" smtClean="0"/>
              <a:t> </a:t>
            </a:r>
            <a:r>
              <a:rPr lang="en-US" sz="4000" dirty="0" err="1" smtClean="0"/>
              <a:t>sudut</a:t>
            </a:r>
            <a:r>
              <a:rPr lang="en-US" sz="4000" dirty="0" smtClean="0"/>
              <a:t> = </a:t>
            </a:r>
            <a:r>
              <a:rPr lang="en-US" sz="4000" dirty="0" smtClean="0"/>
              <a:t>30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2151187" y="1981200"/>
            <a:ext cx="53793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Pelurus</a:t>
            </a:r>
            <a:r>
              <a:rPr lang="en-US" sz="4000" dirty="0" smtClean="0"/>
              <a:t> </a:t>
            </a:r>
            <a:r>
              <a:rPr lang="en-US" sz="4000" dirty="0" smtClean="0"/>
              <a:t>= </a:t>
            </a:r>
            <a:r>
              <a:rPr lang="en-US" sz="4000" dirty="0" smtClean="0"/>
              <a:t>180 </a:t>
            </a:r>
            <a:r>
              <a:rPr lang="en-US" sz="4000" dirty="0" smtClean="0"/>
              <a:t>– </a:t>
            </a:r>
            <a:r>
              <a:rPr lang="en-US" sz="4000" dirty="0" smtClean="0"/>
              <a:t>30  </a:t>
            </a:r>
            <a:r>
              <a:rPr lang="en-US" sz="4000" dirty="0" smtClean="0"/>
              <a:t>= </a:t>
            </a:r>
            <a:r>
              <a:rPr lang="en-US" sz="4000" dirty="0" smtClean="0"/>
              <a:t>150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2696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25.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552700" y="1751915"/>
            <a:ext cx="4038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= </a:t>
            </a:r>
            <a:r>
              <a:rPr lang="en-US" sz="3600" dirty="0" smtClean="0"/>
              <a:t>12 </a:t>
            </a:r>
            <a:r>
              <a:rPr lang="en-US" sz="3600" dirty="0" smtClean="0"/>
              <a:t>X 3,14</a:t>
            </a:r>
            <a:endParaRPr lang="en-US" sz="3600" dirty="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997915"/>
              </p:ext>
            </p:extLst>
          </p:nvPr>
        </p:nvGraphicFramePr>
        <p:xfrm>
          <a:off x="1733550" y="304800"/>
          <a:ext cx="42830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0" name="Equation" r:id="rId3" imgW="1434960" imgH="393480" progId="Equation.DSMT4">
                  <p:embed/>
                </p:oleObj>
              </mc:Choice>
              <mc:Fallback>
                <p:oleObj name="Equation" r:id="rId3" imgW="1434960" imgH="393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304800"/>
                        <a:ext cx="42830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flipV="1">
            <a:off x="3048000" y="457200"/>
            <a:ext cx="788838" cy="228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048000" y="1143000"/>
            <a:ext cx="788838" cy="228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836839" y="134034"/>
            <a:ext cx="430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</a:t>
            </a:r>
            <a:endParaRPr lang="en-US" sz="3200" dirty="0"/>
          </a:p>
        </p:txBody>
      </p:sp>
      <p:sp>
        <p:nvSpPr>
          <p:cNvPr id="28" name="TextBox 27"/>
          <p:cNvSpPr txBox="1"/>
          <p:nvPr/>
        </p:nvSpPr>
        <p:spPr>
          <a:xfrm>
            <a:off x="2552700" y="1028699"/>
            <a:ext cx="430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5</a:t>
            </a:r>
            <a:endParaRPr lang="en-US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2552700" y="2667000"/>
            <a:ext cx="4038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= </a:t>
            </a:r>
            <a:r>
              <a:rPr lang="en-US" sz="3600" dirty="0" smtClean="0"/>
              <a:t>75,36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492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7" grpId="0"/>
      <p:bldP spid="28" grpId="0"/>
      <p:bldP spid="3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26.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609611"/>
              </p:ext>
            </p:extLst>
          </p:nvPr>
        </p:nvGraphicFramePr>
        <p:xfrm>
          <a:off x="2532062" y="304800"/>
          <a:ext cx="325913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48" name="Equation" r:id="rId3" imgW="1091880" imgH="241200" progId="Equation.DSMT4">
                  <p:embed/>
                </p:oleObj>
              </mc:Choice>
              <mc:Fallback>
                <p:oleObj name="Equation" r:id="rId3" imgW="10918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062" y="304800"/>
                        <a:ext cx="325913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5931961"/>
              </p:ext>
            </p:extLst>
          </p:nvPr>
        </p:nvGraphicFramePr>
        <p:xfrm>
          <a:off x="2189163" y="1143000"/>
          <a:ext cx="36385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49" name="Equation" r:id="rId5" imgW="1218960" imgH="228600" progId="Equation.DSMT4">
                  <p:embed/>
                </p:oleObj>
              </mc:Choice>
              <mc:Fallback>
                <p:oleObj name="Equation" r:id="rId5" imgW="12189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9163" y="1143000"/>
                        <a:ext cx="363855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363112"/>
              </p:ext>
            </p:extLst>
          </p:nvPr>
        </p:nvGraphicFramePr>
        <p:xfrm>
          <a:off x="2130425" y="1828800"/>
          <a:ext cx="28019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50" name="Equation" r:id="rId7" imgW="939600" imgH="228600" progId="Equation.DSMT4">
                  <p:embed/>
                </p:oleObj>
              </mc:Choice>
              <mc:Fallback>
                <p:oleObj name="Equation" r:id="rId7" imgW="939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0425" y="1828800"/>
                        <a:ext cx="28019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401804"/>
              </p:ext>
            </p:extLst>
          </p:nvPr>
        </p:nvGraphicFramePr>
        <p:xfrm>
          <a:off x="1274763" y="2438400"/>
          <a:ext cx="27670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51" name="Equation" r:id="rId9" imgW="927000" imgH="228600" progId="Equation.DSMT4">
                  <p:embed/>
                </p:oleObj>
              </mc:Choice>
              <mc:Fallback>
                <p:oleObj name="Equation" r:id="rId9" imgW="927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4763" y="2438400"/>
                        <a:ext cx="276701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51145"/>
              </p:ext>
            </p:extLst>
          </p:nvPr>
        </p:nvGraphicFramePr>
        <p:xfrm>
          <a:off x="2200275" y="3124200"/>
          <a:ext cx="17049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52" name="Equation" r:id="rId11" imgW="571320" imgH="228600" progId="Equation.DSMT4">
                  <p:embed/>
                </p:oleObj>
              </mc:Choice>
              <mc:Fallback>
                <p:oleObj name="Equation" r:id="rId11" imgW="5713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3124200"/>
                        <a:ext cx="17049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55875"/>
              </p:ext>
            </p:extLst>
          </p:nvPr>
        </p:nvGraphicFramePr>
        <p:xfrm>
          <a:off x="2408238" y="3848100"/>
          <a:ext cx="14779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453" name="Equation" r:id="rId13" imgW="495000" imgH="228600" progId="Equation.DSMT4">
                  <p:embed/>
                </p:oleObj>
              </mc:Choice>
              <mc:Fallback>
                <p:oleObj name="Equation" r:id="rId13" imgW="4950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238" y="3848100"/>
                        <a:ext cx="147796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7030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55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27.</a:t>
            </a:r>
            <a:endParaRPr lang="en-US" dirty="0"/>
          </a:p>
        </p:txBody>
      </p: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5430661" y="602080"/>
            <a:ext cx="2814216" cy="2109366"/>
            <a:chOff x="0" y="0"/>
            <a:chExt cx="8634" cy="6475"/>
          </a:xfrm>
        </p:grpSpPr>
        <p:sp>
          <p:nvSpPr>
            <p:cNvPr id="7" name="Rectangle 24"/>
            <p:cNvSpPr>
              <a:spLocks noChangeArrowheads="1"/>
            </p:cNvSpPr>
            <p:nvPr/>
          </p:nvSpPr>
          <p:spPr bwMode="auto">
            <a:xfrm>
              <a:off x="2158" y="0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5"/>
            <p:cNvSpPr>
              <a:spLocks noChangeArrowheads="1"/>
            </p:cNvSpPr>
            <p:nvPr/>
          </p:nvSpPr>
          <p:spPr bwMode="auto">
            <a:xfrm>
              <a:off x="2158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66"/>
            <p:cNvSpPr>
              <a:spLocks noChangeArrowheads="1"/>
            </p:cNvSpPr>
            <p:nvPr/>
          </p:nvSpPr>
          <p:spPr bwMode="auto">
            <a:xfrm>
              <a:off x="4316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67"/>
            <p:cNvSpPr>
              <a:spLocks noChangeArrowheads="1"/>
            </p:cNvSpPr>
            <p:nvPr/>
          </p:nvSpPr>
          <p:spPr bwMode="auto">
            <a:xfrm>
              <a:off x="0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68"/>
            <p:cNvSpPr>
              <a:spLocks noChangeArrowheads="1"/>
            </p:cNvSpPr>
            <p:nvPr/>
          </p:nvSpPr>
          <p:spPr bwMode="auto">
            <a:xfrm>
              <a:off x="4316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69"/>
            <p:cNvSpPr>
              <a:spLocks noChangeArrowheads="1"/>
            </p:cNvSpPr>
            <p:nvPr/>
          </p:nvSpPr>
          <p:spPr bwMode="auto">
            <a:xfrm>
              <a:off x="6475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" name="Group 74"/>
          <p:cNvGrpSpPr>
            <a:grpSpLocks/>
          </p:cNvGrpSpPr>
          <p:nvPr/>
        </p:nvGrpSpPr>
        <p:grpSpPr bwMode="auto">
          <a:xfrm>
            <a:off x="1447800" y="557634"/>
            <a:ext cx="2819400" cy="2109366"/>
            <a:chOff x="2158" y="0"/>
            <a:chExt cx="8630" cy="6475"/>
          </a:xfrm>
        </p:grpSpPr>
        <p:sp>
          <p:nvSpPr>
            <p:cNvPr id="14" name="Rectangle 75"/>
            <p:cNvSpPr>
              <a:spLocks noChangeArrowheads="1"/>
            </p:cNvSpPr>
            <p:nvPr/>
          </p:nvSpPr>
          <p:spPr bwMode="auto">
            <a:xfrm>
              <a:off x="2158" y="0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76"/>
            <p:cNvSpPr>
              <a:spLocks noChangeArrowheads="1"/>
            </p:cNvSpPr>
            <p:nvPr/>
          </p:nvSpPr>
          <p:spPr bwMode="auto">
            <a:xfrm>
              <a:off x="2158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77"/>
            <p:cNvSpPr>
              <a:spLocks noChangeArrowheads="1"/>
            </p:cNvSpPr>
            <p:nvPr/>
          </p:nvSpPr>
          <p:spPr bwMode="auto">
            <a:xfrm>
              <a:off x="4316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78"/>
            <p:cNvSpPr>
              <a:spLocks noChangeArrowheads="1"/>
            </p:cNvSpPr>
            <p:nvPr/>
          </p:nvSpPr>
          <p:spPr bwMode="auto">
            <a:xfrm>
              <a:off x="8629" y="4314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79"/>
            <p:cNvSpPr>
              <a:spLocks noChangeArrowheads="1"/>
            </p:cNvSpPr>
            <p:nvPr/>
          </p:nvSpPr>
          <p:spPr bwMode="auto">
            <a:xfrm>
              <a:off x="4316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80"/>
            <p:cNvSpPr>
              <a:spLocks noChangeArrowheads="1"/>
            </p:cNvSpPr>
            <p:nvPr/>
          </p:nvSpPr>
          <p:spPr bwMode="auto">
            <a:xfrm>
              <a:off x="6475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0" name="Group 83"/>
          <p:cNvGrpSpPr>
            <a:grpSpLocks/>
          </p:cNvGrpSpPr>
          <p:nvPr/>
        </p:nvGrpSpPr>
        <p:grpSpPr bwMode="auto">
          <a:xfrm>
            <a:off x="5285477" y="3784588"/>
            <a:ext cx="2819400" cy="2114550"/>
            <a:chOff x="-2154" y="0"/>
            <a:chExt cx="8630" cy="6475"/>
          </a:xfrm>
        </p:grpSpPr>
        <p:sp>
          <p:nvSpPr>
            <p:cNvPr id="21" name="Rectangle 84"/>
            <p:cNvSpPr>
              <a:spLocks noChangeArrowheads="1"/>
            </p:cNvSpPr>
            <p:nvPr/>
          </p:nvSpPr>
          <p:spPr bwMode="auto">
            <a:xfrm>
              <a:off x="1" y="0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85"/>
            <p:cNvSpPr>
              <a:spLocks noChangeArrowheads="1"/>
            </p:cNvSpPr>
            <p:nvPr/>
          </p:nvSpPr>
          <p:spPr bwMode="auto">
            <a:xfrm>
              <a:off x="2158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802"/>
            <p:cNvSpPr>
              <a:spLocks noChangeArrowheads="1"/>
            </p:cNvSpPr>
            <p:nvPr/>
          </p:nvSpPr>
          <p:spPr bwMode="auto">
            <a:xfrm>
              <a:off x="4316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803"/>
            <p:cNvSpPr>
              <a:spLocks noChangeArrowheads="1"/>
            </p:cNvSpPr>
            <p:nvPr/>
          </p:nvSpPr>
          <p:spPr bwMode="auto">
            <a:xfrm>
              <a:off x="0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804"/>
            <p:cNvSpPr>
              <a:spLocks noChangeArrowheads="1"/>
            </p:cNvSpPr>
            <p:nvPr/>
          </p:nvSpPr>
          <p:spPr bwMode="auto">
            <a:xfrm>
              <a:off x="4316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805"/>
            <p:cNvSpPr>
              <a:spLocks noChangeArrowheads="1"/>
            </p:cNvSpPr>
            <p:nvPr/>
          </p:nvSpPr>
          <p:spPr bwMode="auto">
            <a:xfrm>
              <a:off x="-2154" y="2"/>
              <a:ext cx="2158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" name="Group 808"/>
          <p:cNvGrpSpPr>
            <a:grpSpLocks/>
          </p:cNvGrpSpPr>
          <p:nvPr/>
        </p:nvGrpSpPr>
        <p:grpSpPr bwMode="auto">
          <a:xfrm>
            <a:off x="1100311" y="3581400"/>
            <a:ext cx="2814219" cy="2109366"/>
            <a:chOff x="0" y="0"/>
            <a:chExt cx="8634" cy="6475"/>
          </a:xfrm>
        </p:grpSpPr>
        <p:sp>
          <p:nvSpPr>
            <p:cNvPr id="28" name="Rectangle 809"/>
            <p:cNvSpPr>
              <a:spLocks noChangeArrowheads="1"/>
            </p:cNvSpPr>
            <p:nvPr/>
          </p:nvSpPr>
          <p:spPr bwMode="auto">
            <a:xfrm>
              <a:off x="0" y="0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810"/>
            <p:cNvSpPr>
              <a:spLocks noChangeArrowheads="1"/>
            </p:cNvSpPr>
            <p:nvPr/>
          </p:nvSpPr>
          <p:spPr bwMode="auto">
            <a:xfrm>
              <a:off x="4317" y="3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811"/>
            <p:cNvSpPr>
              <a:spLocks noChangeArrowheads="1"/>
            </p:cNvSpPr>
            <p:nvPr/>
          </p:nvSpPr>
          <p:spPr bwMode="auto">
            <a:xfrm>
              <a:off x="4316" y="2158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812"/>
            <p:cNvSpPr>
              <a:spLocks noChangeArrowheads="1"/>
            </p:cNvSpPr>
            <p:nvPr/>
          </p:nvSpPr>
          <p:spPr bwMode="auto">
            <a:xfrm>
              <a:off x="2159" y="1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813"/>
            <p:cNvSpPr>
              <a:spLocks noChangeArrowheads="1"/>
            </p:cNvSpPr>
            <p:nvPr/>
          </p:nvSpPr>
          <p:spPr bwMode="auto">
            <a:xfrm>
              <a:off x="4316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814"/>
            <p:cNvSpPr>
              <a:spLocks noChangeArrowheads="1"/>
            </p:cNvSpPr>
            <p:nvPr/>
          </p:nvSpPr>
          <p:spPr bwMode="auto">
            <a:xfrm>
              <a:off x="6475" y="4316"/>
              <a:ext cx="2159" cy="2159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552700" y="2667000"/>
            <a:ext cx="171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bukan</a:t>
            </a:r>
            <a:endParaRPr lang="en-US" sz="3600" dirty="0"/>
          </a:p>
        </p:txBody>
      </p:sp>
      <p:sp>
        <p:nvSpPr>
          <p:cNvPr id="35" name="TextBox 34"/>
          <p:cNvSpPr txBox="1"/>
          <p:nvPr/>
        </p:nvSpPr>
        <p:spPr>
          <a:xfrm>
            <a:off x="2214519" y="5841988"/>
            <a:ext cx="2463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bukan</a:t>
            </a:r>
            <a:endParaRPr lang="en-US" sz="3600" dirty="0"/>
          </a:p>
        </p:txBody>
      </p:sp>
      <p:sp>
        <p:nvSpPr>
          <p:cNvPr id="36" name="TextBox 35"/>
          <p:cNvSpPr txBox="1"/>
          <p:nvPr/>
        </p:nvSpPr>
        <p:spPr>
          <a:xfrm>
            <a:off x="6085208" y="2757257"/>
            <a:ext cx="2019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ya</a:t>
            </a:r>
            <a:endParaRPr lang="en-US" sz="3600" dirty="0"/>
          </a:p>
        </p:txBody>
      </p:sp>
      <p:sp>
        <p:nvSpPr>
          <p:cNvPr id="37" name="TextBox 36"/>
          <p:cNvSpPr txBox="1"/>
          <p:nvPr/>
        </p:nvSpPr>
        <p:spPr>
          <a:xfrm>
            <a:off x="6085208" y="5223438"/>
            <a:ext cx="752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/>
              <a:t>ya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8696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28. </a:t>
            </a:r>
            <a:r>
              <a:rPr lang="en-US" sz="4000" dirty="0" err="1" smtClean="0"/>
              <a:t>Kerangka</a:t>
            </a:r>
            <a:r>
              <a:rPr lang="en-US" sz="4000" dirty="0" smtClean="0"/>
              <a:t> = 4X(alas +</a:t>
            </a:r>
            <a:r>
              <a:rPr lang="en-US" sz="4000" dirty="0" err="1" smtClean="0"/>
              <a:t>tegak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566558" y="1143000"/>
            <a:ext cx="31470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=4 X ( 10 + </a:t>
            </a:r>
            <a:r>
              <a:rPr lang="en-US" sz="4000" dirty="0" smtClean="0"/>
              <a:t>15)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3644858" y="1850886"/>
            <a:ext cx="12250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</a:t>
            </a:r>
            <a:r>
              <a:rPr lang="en-US" sz="4000" dirty="0" smtClean="0"/>
              <a:t>1 </a:t>
            </a:r>
            <a:r>
              <a:rPr lang="en-US" sz="4000" dirty="0" smtClean="0"/>
              <a:t>m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1752600" y="3581400"/>
            <a:ext cx="55288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Banyak</a:t>
            </a:r>
            <a:r>
              <a:rPr lang="en-US" sz="4000" dirty="0" smtClean="0"/>
              <a:t> </a:t>
            </a:r>
            <a:r>
              <a:rPr lang="en-US" sz="4000" dirty="0" err="1" smtClean="0"/>
              <a:t>kerangka</a:t>
            </a:r>
            <a:r>
              <a:rPr lang="en-US" sz="4000" dirty="0" smtClean="0"/>
              <a:t>  = </a:t>
            </a:r>
            <a:r>
              <a:rPr lang="en-US" sz="4000" dirty="0" smtClean="0"/>
              <a:t>4,6 </a:t>
            </a:r>
            <a:r>
              <a:rPr lang="en-US" sz="4000" dirty="0" smtClean="0"/>
              <a:t>: </a:t>
            </a:r>
            <a:r>
              <a:rPr lang="en-US" sz="4000" dirty="0" smtClean="0"/>
              <a:t>1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00093" y="4276308"/>
            <a:ext cx="29819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4 </a:t>
            </a:r>
            <a:r>
              <a:rPr lang="en-US" sz="4000" dirty="0" err="1" smtClean="0"/>
              <a:t>sisa</a:t>
            </a:r>
            <a:r>
              <a:rPr lang="en-US" sz="4000" dirty="0" smtClean="0"/>
              <a:t> </a:t>
            </a:r>
            <a:r>
              <a:rPr lang="en-US" sz="4000" dirty="0" smtClean="0"/>
              <a:t>0,6 </a:t>
            </a:r>
            <a:r>
              <a:rPr lang="en-US" sz="4000" dirty="0" smtClean="0"/>
              <a:t>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3906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0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2.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1476375"/>
            <a:ext cx="427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2687886"/>
            <a:ext cx="4531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6640637"/>
              </p:ext>
            </p:extLst>
          </p:nvPr>
        </p:nvGraphicFramePr>
        <p:xfrm>
          <a:off x="2438400" y="1143000"/>
          <a:ext cx="3024187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1" name="Equation" r:id="rId3" imgW="990360" imgH="457200" progId="Equation.DSMT4">
                  <p:embed/>
                </p:oleObj>
              </mc:Choice>
              <mc:Fallback>
                <p:oleObj name="Equation" r:id="rId3" imgW="9903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143000"/>
                        <a:ext cx="3024187" cy="1384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307565"/>
              </p:ext>
            </p:extLst>
          </p:nvPr>
        </p:nvGraphicFramePr>
        <p:xfrm>
          <a:off x="2419350" y="2438400"/>
          <a:ext cx="2055813" cy="1385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" name="Equation" r:id="rId5" imgW="634680" imgH="431640" progId="Equation.DSMT4">
                  <p:embed/>
                </p:oleObj>
              </mc:Choice>
              <mc:Fallback>
                <p:oleObj name="Equation" r:id="rId5" imgW="6346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2438400"/>
                        <a:ext cx="2055813" cy="1385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903879" y="4179242"/>
            <a:ext cx="4454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  <p:sp>
        <p:nvSpPr>
          <p:cNvPr id="2" name="Rectangle 2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8576264"/>
              </p:ext>
            </p:extLst>
          </p:nvPr>
        </p:nvGraphicFramePr>
        <p:xfrm>
          <a:off x="2138363" y="120650"/>
          <a:ext cx="1517650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3" name="Equation" r:id="rId7" imgW="444240" imgH="444240" progId="Equation.DSMT4">
                  <p:embed/>
                </p:oleObj>
              </mc:Choice>
              <mc:Fallback>
                <p:oleObj name="Equation" r:id="rId7" imgW="444240" imgH="444240" progId="Equation.DSMT4">
                  <p:embed/>
                  <p:pic>
                    <p:nvPicPr>
                      <p:cNvPr id="0" name="Object 235"/>
                      <p:cNvPicPr>
                        <a:picLocks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363" y="120650"/>
                        <a:ext cx="1517650" cy="1131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204099"/>
              </p:ext>
            </p:extLst>
          </p:nvPr>
        </p:nvGraphicFramePr>
        <p:xfrm>
          <a:off x="2378075" y="3798888"/>
          <a:ext cx="2020888" cy="136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4" name="Equation" r:id="rId9" imgW="634680" imgH="431640" progId="Equation.DSMT4">
                  <p:embed/>
                </p:oleObj>
              </mc:Choice>
              <mc:Fallback>
                <p:oleObj name="Equation" r:id="rId9" imgW="6346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075" y="3798888"/>
                        <a:ext cx="2020888" cy="1362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782701" y="5208798"/>
            <a:ext cx="4782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797987"/>
              </p:ext>
            </p:extLst>
          </p:nvPr>
        </p:nvGraphicFramePr>
        <p:xfrm>
          <a:off x="2143603" y="5181600"/>
          <a:ext cx="260985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5" name="Equation" r:id="rId11" imgW="698400" imgH="241200" progId="Equation.DSMT4">
                  <p:embed/>
                </p:oleObj>
              </mc:Choice>
              <mc:Fallback>
                <p:oleObj name="Equation" r:id="rId11" imgW="6984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603" y="5181600"/>
                        <a:ext cx="2609850" cy="893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786036"/>
              </p:ext>
            </p:extLst>
          </p:nvPr>
        </p:nvGraphicFramePr>
        <p:xfrm>
          <a:off x="5445125" y="5233988"/>
          <a:ext cx="2232025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6" name="Equation" r:id="rId13" imgW="596880" imgH="228600" progId="Equation.DSMT4">
                  <p:embed/>
                </p:oleObj>
              </mc:Choice>
              <mc:Fallback>
                <p:oleObj name="Equation" r:id="rId13" imgW="596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5125" y="5233988"/>
                        <a:ext cx="2232025" cy="844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800600" y="5334000"/>
            <a:ext cx="4782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7151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  <p:bldP spid="15" grpId="0"/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29.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1916" y="457200"/>
            <a:ext cx="38924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Sisi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n + 2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2031916" y="1022628"/>
            <a:ext cx="38924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Sisi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</a:t>
            </a:r>
            <a:r>
              <a:rPr lang="en-US" sz="4000" dirty="0" smtClean="0"/>
              <a:t>6 </a:t>
            </a:r>
            <a:r>
              <a:rPr lang="en-US" sz="4000" dirty="0" smtClean="0"/>
              <a:t>+ 2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2012866" y="1600200"/>
            <a:ext cx="31373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Sisi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</a:t>
            </a:r>
            <a:r>
              <a:rPr lang="en-US" sz="4000" dirty="0" smtClean="0"/>
              <a:t>8</a:t>
            </a: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2012866" y="2438400"/>
            <a:ext cx="39869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Rusuk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3n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2012866" y="2971800"/>
            <a:ext cx="42883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Rusuk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</a:t>
            </a:r>
            <a:r>
              <a:rPr lang="en-US" sz="4000" dirty="0" smtClean="0"/>
              <a:t>3(6)</a:t>
            </a:r>
            <a:endParaRPr lang="en-US" sz="4000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3505200"/>
            <a:ext cx="39773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Rusuk</a:t>
            </a:r>
            <a:r>
              <a:rPr lang="en-US" sz="4000" dirty="0" smtClean="0"/>
              <a:t>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</a:t>
            </a:r>
            <a:r>
              <a:rPr lang="en-US" sz="4000" dirty="0" smtClean="0"/>
              <a:t>18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7287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30.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346770"/>
            <a:ext cx="73156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Volume </a:t>
            </a:r>
            <a:r>
              <a:rPr lang="en-US" sz="4000" dirty="0" err="1" smtClean="0"/>
              <a:t>prisma</a:t>
            </a:r>
            <a:r>
              <a:rPr lang="en-US" sz="4000" dirty="0" smtClean="0"/>
              <a:t> = </a:t>
            </a:r>
            <a:r>
              <a:rPr lang="en-US" sz="4000" dirty="0" err="1" smtClean="0"/>
              <a:t>Luas</a:t>
            </a:r>
            <a:r>
              <a:rPr lang="en-US" sz="4000" dirty="0" smtClean="0"/>
              <a:t> alas X </a:t>
            </a:r>
            <a:r>
              <a:rPr lang="en-US" sz="4000" dirty="0" err="1" smtClean="0"/>
              <a:t>tinggi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4267200" y="3886200"/>
            <a:ext cx="26388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2.880 cm</a:t>
            </a:r>
            <a:r>
              <a:rPr lang="en-US" sz="4000" baseline="30000" dirty="0" smtClean="0"/>
              <a:t>2</a:t>
            </a:r>
            <a:endParaRPr lang="en-US" sz="40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079567"/>
              </p:ext>
            </p:extLst>
          </p:nvPr>
        </p:nvGraphicFramePr>
        <p:xfrm>
          <a:off x="4478338" y="1219200"/>
          <a:ext cx="223678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3" name="Equation" r:id="rId3" imgW="749160" imgH="393480" progId="Equation.DSMT4">
                  <p:embed/>
                </p:oleObj>
              </mc:Choice>
              <mc:Fallback>
                <p:oleObj name="Equation" r:id="rId3" imgW="74916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338" y="1219200"/>
                        <a:ext cx="2236787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881256"/>
              </p:ext>
            </p:extLst>
          </p:nvPr>
        </p:nvGraphicFramePr>
        <p:xfrm>
          <a:off x="4229100" y="2525713"/>
          <a:ext cx="261778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4" name="Equation" r:id="rId5" imgW="876240" imgH="393480" progId="Equation.DSMT4">
                  <p:embed/>
                </p:oleObj>
              </mc:Choice>
              <mc:Fallback>
                <p:oleObj name="Equation" r:id="rId5" imgW="876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2525713"/>
                        <a:ext cx="2617788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9185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31. V 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484724"/>
              </p:ext>
            </p:extLst>
          </p:nvPr>
        </p:nvGraphicFramePr>
        <p:xfrm>
          <a:off x="2209800" y="133350"/>
          <a:ext cx="284321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97" name="Equation" r:id="rId3" imgW="952200" imgH="393480" progId="Equation.DSMT4">
                  <p:embed/>
                </p:oleObj>
              </mc:Choice>
              <mc:Fallback>
                <p:oleObj name="Equation" r:id="rId3" imgW="952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3350"/>
                        <a:ext cx="2843213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43557"/>
              </p:ext>
            </p:extLst>
          </p:nvPr>
        </p:nvGraphicFramePr>
        <p:xfrm>
          <a:off x="2209800" y="1348085"/>
          <a:ext cx="58356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98" name="Equation" r:id="rId5" imgW="1955520" imgH="393480" progId="Equation.DSMT4">
                  <p:embed/>
                </p:oleObj>
              </mc:Choice>
              <mc:Fallback>
                <p:oleObj name="Equation" r:id="rId5" imgW="19555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48085"/>
                        <a:ext cx="58356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6202997" y="190979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24800" y="1475421"/>
            <a:ext cx="23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</a:t>
            </a:r>
            <a:endParaRPr lang="en-US" sz="24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3134118" y="1879936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5791200" y="217170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590800" y="217170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5862706"/>
              </p:ext>
            </p:extLst>
          </p:nvPr>
        </p:nvGraphicFramePr>
        <p:xfrm>
          <a:off x="2286000" y="2971800"/>
          <a:ext cx="22383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099" name="Equation" r:id="rId7" imgW="749160" imgH="177480" progId="Equation.DSMT4">
                  <p:embed/>
                </p:oleObj>
              </mc:Choice>
              <mc:Fallback>
                <p:oleObj name="Equation" r:id="rId7" imgW="749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971800"/>
                        <a:ext cx="2238375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flipV="1">
            <a:off x="5247882" y="222885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470800" y="190979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302448"/>
              </p:ext>
            </p:extLst>
          </p:nvPr>
        </p:nvGraphicFramePr>
        <p:xfrm>
          <a:off x="2151063" y="3810000"/>
          <a:ext cx="14811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100" name="Equation" r:id="rId9" imgW="495000" imgH="177480" progId="Equation.DSMT4">
                  <p:embed/>
                </p:oleObj>
              </mc:Choice>
              <mc:Fallback>
                <p:oleObj name="Equation" r:id="rId9" imgW="495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063" y="3810000"/>
                        <a:ext cx="148113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4170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32.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133600" y="3232011"/>
            <a:ext cx="53415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 </a:t>
            </a:r>
            <a:r>
              <a:rPr lang="en-US" sz="4000" dirty="0" smtClean="0"/>
              <a:t>=20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 </a:t>
            </a:r>
            <a:r>
              <a:rPr lang="en-US" sz="4000" dirty="0" smtClean="0"/>
              <a:t>+1/2 X 4 X </a:t>
            </a:r>
            <a:r>
              <a:rPr lang="en-US" sz="4000" dirty="0" smtClean="0"/>
              <a:t>20 </a:t>
            </a:r>
            <a:r>
              <a:rPr lang="en-US" sz="4000" dirty="0" smtClean="0"/>
              <a:t>X </a:t>
            </a:r>
            <a:r>
              <a:rPr lang="en-US" sz="4000" dirty="0" smtClean="0"/>
              <a:t>26</a:t>
            </a:r>
            <a:endParaRPr lang="en-US" sz="4000" dirty="0"/>
          </a:p>
        </p:txBody>
      </p:sp>
      <p:sp>
        <p:nvSpPr>
          <p:cNvPr id="3" name="Freeform 2"/>
          <p:cNvSpPr/>
          <p:nvPr/>
        </p:nvSpPr>
        <p:spPr>
          <a:xfrm>
            <a:off x="2948201" y="821993"/>
            <a:ext cx="1995274" cy="1864057"/>
          </a:xfrm>
          <a:custGeom>
            <a:avLst/>
            <a:gdLst>
              <a:gd name="connsiteX0" fmla="*/ 0 w 2442949"/>
              <a:gd name="connsiteY0" fmla="*/ 1787857 h 1787857"/>
              <a:gd name="connsiteX1" fmla="*/ 1187355 w 2442949"/>
              <a:gd name="connsiteY1" fmla="*/ 0 h 1787857"/>
              <a:gd name="connsiteX2" fmla="*/ 2442949 w 2442949"/>
              <a:gd name="connsiteY2" fmla="*/ 1460311 h 1787857"/>
              <a:gd name="connsiteX0" fmla="*/ 0 w 1995274"/>
              <a:gd name="connsiteY0" fmla="*/ 1787857 h 1787857"/>
              <a:gd name="connsiteX1" fmla="*/ 1187355 w 1995274"/>
              <a:gd name="connsiteY1" fmla="*/ 0 h 1787857"/>
              <a:gd name="connsiteX2" fmla="*/ 1995274 w 1995274"/>
              <a:gd name="connsiteY2" fmla="*/ 1784161 h 1787857"/>
              <a:gd name="connsiteX0" fmla="*/ 0 w 1995274"/>
              <a:gd name="connsiteY0" fmla="*/ 1873582 h 1873582"/>
              <a:gd name="connsiteX1" fmla="*/ 1377855 w 1995274"/>
              <a:gd name="connsiteY1" fmla="*/ 0 h 1873582"/>
              <a:gd name="connsiteX2" fmla="*/ 1995274 w 1995274"/>
              <a:gd name="connsiteY2" fmla="*/ 1869886 h 1873582"/>
              <a:gd name="connsiteX0" fmla="*/ 0 w 1995274"/>
              <a:gd name="connsiteY0" fmla="*/ 1864057 h 1864057"/>
              <a:gd name="connsiteX1" fmla="*/ 1254030 w 1995274"/>
              <a:gd name="connsiteY1" fmla="*/ 0 h 1864057"/>
              <a:gd name="connsiteX2" fmla="*/ 1995274 w 1995274"/>
              <a:gd name="connsiteY2" fmla="*/ 1860361 h 186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95274" h="1864057">
                <a:moveTo>
                  <a:pt x="0" y="1864057"/>
                </a:moveTo>
                <a:lnTo>
                  <a:pt x="1254030" y="0"/>
                </a:lnTo>
                <a:lnTo>
                  <a:pt x="1995274" y="1860361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940424" y="1515035"/>
            <a:ext cx="2662517" cy="1174377"/>
          </a:xfrm>
          <a:custGeom>
            <a:avLst/>
            <a:gdLst>
              <a:gd name="connsiteX0" fmla="*/ 0 w 2662517"/>
              <a:gd name="connsiteY0" fmla="*/ 1183341 h 1192306"/>
              <a:gd name="connsiteX1" fmla="*/ 1999129 w 2662517"/>
              <a:gd name="connsiteY1" fmla="*/ 1192306 h 1192306"/>
              <a:gd name="connsiteX2" fmla="*/ 2662517 w 2662517"/>
              <a:gd name="connsiteY2" fmla="*/ 17929 h 1192306"/>
              <a:gd name="connsiteX3" fmla="*/ 663388 w 2662517"/>
              <a:gd name="connsiteY3" fmla="*/ 0 h 1192306"/>
              <a:gd name="connsiteX4" fmla="*/ 53788 w 2662517"/>
              <a:gd name="connsiteY4" fmla="*/ 1147482 h 1192306"/>
              <a:gd name="connsiteX5" fmla="*/ 107576 w 2662517"/>
              <a:gd name="connsiteY5" fmla="*/ 1147482 h 1192306"/>
              <a:gd name="connsiteX0" fmla="*/ 0 w 2662517"/>
              <a:gd name="connsiteY0" fmla="*/ 1183341 h 1192306"/>
              <a:gd name="connsiteX1" fmla="*/ 1999129 w 2662517"/>
              <a:gd name="connsiteY1" fmla="*/ 1192306 h 1192306"/>
              <a:gd name="connsiteX2" fmla="*/ 2662517 w 2662517"/>
              <a:gd name="connsiteY2" fmla="*/ 17929 h 1192306"/>
              <a:gd name="connsiteX3" fmla="*/ 663388 w 2662517"/>
              <a:gd name="connsiteY3" fmla="*/ 0 h 1192306"/>
              <a:gd name="connsiteX4" fmla="*/ 107576 w 2662517"/>
              <a:gd name="connsiteY4" fmla="*/ 1147482 h 1192306"/>
              <a:gd name="connsiteX0" fmla="*/ 0 w 2662517"/>
              <a:gd name="connsiteY0" fmla="*/ 1183341 h 1192306"/>
              <a:gd name="connsiteX1" fmla="*/ 1999129 w 2662517"/>
              <a:gd name="connsiteY1" fmla="*/ 1192306 h 1192306"/>
              <a:gd name="connsiteX2" fmla="*/ 2662517 w 2662517"/>
              <a:gd name="connsiteY2" fmla="*/ 17929 h 1192306"/>
              <a:gd name="connsiteX3" fmla="*/ 663388 w 2662517"/>
              <a:gd name="connsiteY3" fmla="*/ 0 h 1192306"/>
              <a:gd name="connsiteX0" fmla="*/ 0 w 2662517"/>
              <a:gd name="connsiteY0" fmla="*/ 1183341 h 1192306"/>
              <a:gd name="connsiteX1" fmla="*/ 1999129 w 2662517"/>
              <a:gd name="connsiteY1" fmla="*/ 1192306 h 1192306"/>
              <a:gd name="connsiteX2" fmla="*/ 2662517 w 2662517"/>
              <a:gd name="connsiteY2" fmla="*/ 17929 h 1192306"/>
              <a:gd name="connsiteX3" fmla="*/ 663388 w 2662517"/>
              <a:gd name="connsiteY3" fmla="*/ 0 h 1192306"/>
              <a:gd name="connsiteX4" fmla="*/ 0 w 2662517"/>
              <a:gd name="connsiteY4" fmla="*/ 1183341 h 1192306"/>
              <a:gd name="connsiteX0" fmla="*/ 0 w 2662517"/>
              <a:gd name="connsiteY0" fmla="*/ 1165412 h 1174377"/>
              <a:gd name="connsiteX1" fmla="*/ 1999129 w 2662517"/>
              <a:gd name="connsiteY1" fmla="*/ 1174377 h 1174377"/>
              <a:gd name="connsiteX2" fmla="*/ 2662517 w 2662517"/>
              <a:gd name="connsiteY2" fmla="*/ 0 h 1174377"/>
              <a:gd name="connsiteX3" fmla="*/ 690282 w 2662517"/>
              <a:gd name="connsiteY3" fmla="*/ 17930 h 1174377"/>
              <a:gd name="connsiteX4" fmla="*/ 0 w 2662517"/>
              <a:gd name="connsiteY4" fmla="*/ 1165412 h 1174377"/>
              <a:gd name="connsiteX0" fmla="*/ 0 w 2662517"/>
              <a:gd name="connsiteY0" fmla="*/ 1165412 h 1174377"/>
              <a:gd name="connsiteX1" fmla="*/ 1999129 w 2662517"/>
              <a:gd name="connsiteY1" fmla="*/ 1174377 h 1174377"/>
              <a:gd name="connsiteX2" fmla="*/ 2662517 w 2662517"/>
              <a:gd name="connsiteY2" fmla="*/ 0 h 1174377"/>
              <a:gd name="connsiteX3" fmla="*/ 667422 w 2662517"/>
              <a:gd name="connsiteY3" fmla="*/ 8133 h 1174377"/>
              <a:gd name="connsiteX4" fmla="*/ 0 w 2662517"/>
              <a:gd name="connsiteY4" fmla="*/ 1165412 h 1174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2517" h="1174377">
                <a:moveTo>
                  <a:pt x="0" y="1165412"/>
                </a:moveTo>
                <a:lnTo>
                  <a:pt x="1999129" y="1174377"/>
                </a:lnTo>
                <a:lnTo>
                  <a:pt x="2662517" y="0"/>
                </a:lnTo>
                <a:lnTo>
                  <a:pt x="667422" y="8133"/>
                </a:lnTo>
                <a:lnTo>
                  <a:pt x="0" y="1165412"/>
                </a:lnTo>
                <a:close/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624476" y="800101"/>
            <a:ext cx="1995274" cy="711532"/>
          </a:xfrm>
          <a:custGeom>
            <a:avLst/>
            <a:gdLst>
              <a:gd name="connsiteX0" fmla="*/ 0 w 2442949"/>
              <a:gd name="connsiteY0" fmla="*/ 1787857 h 1787857"/>
              <a:gd name="connsiteX1" fmla="*/ 1187355 w 2442949"/>
              <a:gd name="connsiteY1" fmla="*/ 0 h 1787857"/>
              <a:gd name="connsiteX2" fmla="*/ 2442949 w 2442949"/>
              <a:gd name="connsiteY2" fmla="*/ 1460311 h 1787857"/>
              <a:gd name="connsiteX0" fmla="*/ 0 w 1995274"/>
              <a:gd name="connsiteY0" fmla="*/ 1787857 h 1787857"/>
              <a:gd name="connsiteX1" fmla="*/ 1187355 w 1995274"/>
              <a:gd name="connsiteY1" fmla="*/ 0 h 1787857"/>
              <a:gd name="connsiteX2" fmla="*/ 1995274 w 1995274"/>
              <a:gd name="connsiteY2" fmla="*/ 1784161 h 1787857"/>
              <a:gd name="connsiteX0" fmla="*/ 0 w 1995274"/>
              <a:gd name="connsiteY0" fmla="*/ 1873582 h 1873582"/>
              <a:gd name="connsiteX1" fmla="*/ 1377855 w 1995274"/>
              <a:gd name="connsiteY1" fmla="*/ 0 h 1873582"/>
              <a:gd name="connsiteX2" fmla="*/ 1995274 w 1995274"/>
              <a:gd name="connsiteY2" fmla="*/ 1869886 h 1873582"/>
              <a:gd name="connsiteX0" fmla="*/ 0 w 1995274"/>
              <a:gd name="connsiteY0" fmla="*/ 1864057 h 1864057"/>
              <a:gd name="connsiteX1" fmla="*/ 1254030 w 1995274"/>
              <a:gd name="connsiteY1" fmla="*/ 0 h 1864057"/>
              <a:gd name="connsiteX2" fmla="*/ 1995274 w 1995274"/>
              <a:gd name="connsiteY2" fmla="*/ 1860361 h 1864057"/>
              <a:gd name="connsiteX0" fmla="*/ 0 w 1995274"/>
              <a:gd name="connsiteY0" fmla="*/ 711532 h 711532"/>
              <a:gd name="connsiteX1" fmla="*/ 558705 w 1995274"/>
              <a:gd name="connsiteY1" fmla="*/ 0 h 711532"/>
              <a:gd name="connsiteX2" fmla="*/ 1995274 w 1995274"/>
              <a:gd name="connsiteY2" fmla="*/ 707836 h 711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95274" h="711532">
                <a:moveTo>
                  <a:pt x="0" y="711532"/>
                </a:moveTo>
                <a:lnTo>
                  <a:pt x="558705" y="0"/>
                </a:lnTo>
                <a:lnTo>
                  <a:pt x="1995274" y="707836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634634" y="2562225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20</a:t>
            </a:r>
            <a:endParaRPr lang="en-US" sz="4000" dirty="0"/>
          </a:p>
        </p:txBody>
      </p:sp>
      <p:sp>
        <p:nvSpPr>
          <p:cNvPr id="14" name="Freeform 13"/>
          <p:cNvSpPr/>
          <p:nvPr/>
        </p:nvSpPr>
        <p:spPr>
          <a:xfrm>
            <a:off x="4190999" y="809624"/>
            <a:ext cx="1104900" cy="1285875"/>
          </a:xfrm>
          <a:custGeom>
            <a:avLst/>
            <a:gdLst>
              <a:gd name="connsiteX0" fmla="*/ 0 w 1123950"/>
              <a:gd name="connsiteY0" fmla="*/ 0 h 1314450"/>
              <a:gd name="connsiteX1" fmla="*/ 47625 w 1123950"/>
              <a:gd name="connsiteY1" fmla="*/ 1314450 h 1314450"/>
              <a:gd name="connsiteX2" fmla="*/ 1123950 w 1123950"/>
              <a:gd name="connsiteY2" fmla="*/ 1276350 h 1314450"/>
              <a:gd name="connsiteX0" fmla="*/ 0 w 1123950"/>
              <a:gd name="connsiteY0" fmla="*/ 0 h 1285875"/>
              <a:gd name="connsiteX1" fmla="*/ 0 w 1123950"/>
              <a:gd name="connsiteY1" fmla="*/ 1285875 h 1285875"/>
              <a:gd name="connsiteX2" fmla="*/ 1123950 w 1123950"/>
              <a:gd name="connsiteY2" fmla="*/ 1276350 h 1285875"/>
              <a:gd name="connsiteX0" fmla="*/ 0 w 1123950"/>
              <a:gd name="connsiteY0" fmla="*/ 0 h 1285875"/>
              <a:gd name="connsiteX1" fmla="*/ 0 w 1123950"/>
              <a:gd name="connsiteY1" fmla="*/ 1285875 h 1285875"/>
              <a:gd name="connsiteX2" fmla="*/ 1000125 w 1123950"/>
              <a:gd name="connsiteY2" fmla="*/ 1276351 h 1285875"/>
              <a:gd name="connsiteX3" fmla="*/ 1123950 w 1123950"/>
              <a:gd name="connsiteY3" fmla="*/ 1276350 h 1285875"/>
              <a:gd name="connsiteX0" fmla="*/ 9525 w 1009650"/>
              <a:gd name="connsiteY0" fmla="*/ 0 h 1285875"/>
              <a:gd name="connsiteX1" fmla="*/ 9525 w 1009650"/>
              <a:gd name="connsiteY1" fmla="*/ 1285875 h 1285875"/>
              <a:gd name="connsiteX2" fmla="*/ 1009650 w 1009650"/>
              <a:gd name="connsiteY2" fmla="*/ 1276351 h 1285875"/>
              <a:gd name="connsiteX3" fmla="*/ 0 w 1009650"/>
              <a:gd name="connsiteY3" fmla="*/ 0 h 1285875"/>
              <a:gd name="connsiteX0" fmla="*/ 9525 w 1104900"/>
              <a:gd name="connsiteY0" fmla="*/ 0 h 1285875"/>
              <a:gd name="connsiteX1" fmla="*/ 9525 w 1104900"/>
              <a:gd name="connsiteY1" fmla="*/ 1285875 h 1285875"/>
              <a:gd name="connsiteX2" fmla="*/ 1104900 w 1104900"/>
              <a:gd name="connsiteY2" fmla="*/ 1276351 h 1285875"/>
              <a:gd name="connsiteX3" fmla="*/ 0 w 1104900"/>
              <a:gd name="connsiteY3" fmla="*/ 0 h 1285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4900" h="1285875">
                <a:moveTo>
                  <a:pt x="9525" y="0"/>
                </a:moveTo>
                <a:lnTo>
                  <a:pt x="9525" y="1285875"/>
                </a:lnTo>
                <a:lnTo>
                  <a:pt x="1104900" y="1276351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667125" y="121920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24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5348" y="200399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10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9329" y="1122073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26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43125" y="3965019"/>
            <a:ext cx="33409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 </a:t>
            </a:r>
            <a:r>
              <a:rPr lang="en-US" sz="4000" dirty="0" smtClean="0"/>
              <a:t>=400 </a:t>
            </a:r>
            <a:r>
              <a:rPr lang="en-US" sz="4000" dirty="0" smtClean="0"/>
              <a:t>+2X </a:t>
            </a:r>
            <a:r>
              <a:rPr lang="en-US" sz="4000" dirty="0" smtClean="0"/>
              <a:t>520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2133600" y="4669035"/>
            <a:ext cx="30748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 </a:t>
            </a:r>
            <a:r>
              <a:rPr lang="en-US" sz="4000" dirty="0" smtClean="0"/>
              <a:t>=400 </a:t>
            </a:r>
            <a:r>
              <a:rPr lang="en-US" sz="4000" dirty="0" smtClean="0"/>
              <a:t>+ </a:t>
            </a:r>
            <a:r>
              <a:rPr lang="en-US" sz="4000" dirty="0" smtClean="0"/>
              <a:t>1040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2133600" y="5562600"/>
            <a:ext cx="19255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 = </a:t>
            </a:r>
            <a:r>
              <a:rPr lang="en-US" sz="4000" dirty="0" smtClean="0"/>
              <a:t>1440</a:t>
            </a:r>
            <a:endParaRPr lang="en-US" sz="40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542690"/>
              </p:ext>
            </p:extLst>
          </p:nvPr>
        </p:nvGraphicFramePr>
        <p:xfrm>
          <a:off x="6205127" y="482766"/>
          <a:ext cx="2540000" cy="626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1" name="Equation" r:id="rId3" imgW="850680" imgH="203040" progId="Equation.DSMT4">
                  <p:embed/>
                </p:oleObj>
              </mc:Choice>
              <mc:Fallback>
                <p:oleObj name="Equation" r:id="rId3" imgW="850680" imgH="2030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5127" y="482766"/>
                        <a:ext cx="2540000" cy="6267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1397962"/>
              </p:ext>
            </p:extLst>
          </p:nvPr>
        </p:nvGraphicFramePr>
        <p:xfrm>
          <a:off x="6148388" y="1066800"/>
          <a:ext cx="2654300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2" name="Equation" r:id="rId5" imgW="888840" imgH="203040" progId="Equation.DSMT4">
                  <p:embed/>
                </p:oleObj>
              </mc:Choice>
              <mc:Fallback>
                <p:oleObj name="Equation" r:id="rId5" imgW="8888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8388" y="1066800"/>
                        <a:ext cx="2654300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322488"/>
              </p:ext>
            </p:extLst>
          </p:nvPr>
        </p:nvGraphicFramePr>
        <p:xfrm>
          <a:off x="6172200" y="1676400"/>
          <a:ext cx="1592262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3" name="Equation" r:id="rId7" imgW="533160" imgH="203040" progId="Equation.DSMT4">
                  <p:embed/>
                </p:oleObj>
              </mc:Choice>
              <mc:Fallback>
                <p:oleObj name="Equation" r:id="rId7" imgW="5331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676400"/>
                        <a:ext cx="1592262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041422"/>
              </p:ext>
            </p:extLst>
          </p:nvPr>
        </p:nvGraphicFramePr>
        <p:xfrm>
          <a:off x="6303963" y="2286000"/>
          <a:ext cx="117633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4" name="Equation" r:id="rId9" imgW="393480" imgH="177480" progId="Equation.DSMT4">
                  <p:embed/>
                </p:oleObj>
              </mc:Choice>
              <mc:Fallback>
                <p:oleObj name="Equation" r:id="rId9" imgW="3934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3963" y="2286000"/>
                        <a:ext cx="1176337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3096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dirty="0" smtClean="0"/>
              <a:t>34. </a:t>
            </a:r>
            <a:r>
              <a:rPr lang="en-US" dirty="0" err="1" smtClean="0"/>
              <a:t>L.sisi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321495"/>
              </p:ext>
            </p:extLst>
          </p:nvPr>
        </p:nvGraphicFramePr>
        <p:xfrm>
          <a:off x="3389313" y="152400"/>
          <a:ext cx="17446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0" name="Equation" r:id="rId3" imgW="583920" imgH="393480" progId="Equation.DSMT4">
                  <p:embed/>
                </p:oleObj>
              </mc:Choice>
              <mc:Fallback>
                <p:oleObj name="Equation" r:id="rId3" imgW="5839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9313" y="152400"/>
                        <a:ext cx="174466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124553"/>
              </p:ext>
            </p:extLst>
          </p:nvPr>
        </p:nvGraphicFramePr>
        <p:xfrm>
          <a:off x="3352800" y="1371600"/>
          <a:ext cx="2501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1" name="Equation" r:id="rId5" imgW="838080" imgH="431640" progId="Equation.DSMT4">
                  <p:embed/>
                </p:oleObj>
              </mc:Choice>
              <mc:Fallback>
                <p:oleObj name="Equation" r:id="rId5" imgW="8380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371600"/>
                        <a:ext cx="25019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031045"/>
              </p:ext>
            </p:extLst>
          </p:nvPr>
        </p:nvGraphicFramePr>
        <p:xfrm>
          <a:off x="2328862" y="3708400"/>
          <a:ext cx="330993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2" name="Equation" r:id="rId7" imgW="1193760" imgH="228600" progId="Equation.DSMT4">
                  <p:embed/>
                </p:oleObj>
              </mc:Choice>
              <mc:Fallback>
                <p:oleObj name="Equation" r:id="rId7" imgW="11937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2" y="3708400"/>
                        <a:ext cx="3309938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99820"/>
              </p:ext>
            </p:extLst>
          </p:nvPr>
        </p:nvGraphicFramePr>
        <p:xfrm>
          <a:off x="3409950" y="2590800"/>
          <a:ext cx="9477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3" name="Equation" r:id="rId9" imgW="317160" imgH="177480" progId="Equation.DSMT4">
                  <p:embed/>
                </p:oleObj>
              </mc:Choice>
              <mc:Fallback>
                <p:oleObj name="Equation" r:id="rId9" imgW="317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2590800"/>
                        <a:ext cx="9477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578353"/>
              </p:ext>
            </p:extLst>
          </p:nvPr>
        </p:nvGraphicFramePr>
        <p:xfrm>
          <a:off x="3257550" y="4495800"/>
          <a:ext cx="151606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4" name="Equation" r:id="rId11" imgW="507960" imgH="177480" progId="Equation.DSMT4">
                  <p:embed/>
                </p:oleObj>
              </mc:Choice>
              <mc:Fallback>
                <p:oleObj name="Equation" r:id="rId11" imgW="507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4495800"/>
                        <a:ext cx="151606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920074"/>
              </p:ext>
            </p:extLst>
          </p:nvPr>
        </p:nvGraphicFramePr>
        <p:xfrm>
          <a:off x="3446463" y="5334000"/>
          <a:ext cx="11366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5" name="Equation" r:id="rId13" imgW="380880" imgH="177480" progId="Equation.DSMT4">
                  <p:embed/>
                </p:oleObj>
              </mc:Choice>
              <mc:Fallback>
                <p:oleObj name="Equation" r:id="rId13" imgW="380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463" y="5334000"/>
                        <a:ext cx="11366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932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34.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111438"/>
              </p:ext>
            </p:extLst>
          </p:nvPr>
        </p:nvGraphicFramePr>
        <p:xfrm>
          <a:off x="2147887" y="304800"/>
          <a:ext cx="28051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2" name="Equation" r:id="rId3" imgW="939600" imgH="253800" progId="Equation.DSMT4">
                  <p:embed/>
                </p:oleObj>
              </mc:Choice>
              <mc:Fallback>
                <p:oleObj name="Equation" r:id="rId3" imgW="939600" imgH="2538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7" y="304800"/>
                        <a:ext cx="280511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3738251"/>
              </p:ext>
            </p:extLst>
          </p:nvPr>
        </p:nvGraphicFramePr>
        <p:xfrm>
          <a:off x="2281238" y="1143000"/>
          <a:ext cx="28813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3" name="Equation" r:id="rId5" imgW="965160" imgH="228600" progId="Equation.DSMT4">
                  <p:embed/>
                </p:oleObj>
              </mc:Choice>
              <mc:Fallback>
                <p:oleObj name="Equation" r:id="rId5" imgW="96516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1143000"/>
                        <a:ext cx="288131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80188"/>
              </p:ext>
            </p:extLst>
          </p:nvPr>
        </p:nvGraphicFramePr>
        <p:xfrm>
          <a:off x="2417763" y="1828800"/>
          <a:ext cx="17811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4" name="Equation" r:id="rId7" imgW="596880" imgH="228600" progId="Equation.DSMT4">
                  <p:embed/>
                </p:oleObj>
              </mc:Choice>
              <mc:Fallback>
                <p:oleObj name="Equation" r:id="rId7" imgW="5968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7763" y="1828800"/>
                        <a:ext cx="17811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435900"/>
              </p:ext>
            </p:extLst>
          </p:nvPr>
        </p:nvGraphicFramePr>
        <p:xfrm>
          <a:off x="2406650" y="2514600"/>
          <a:ext cx="12509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5" name="Equation" r:id="rId9" imgW="419040" imgH="177480" progId="Equation.DSMT4">
                  <p:embed/>
                </p:oleObj>
              </mc:Choice>
              <mc:Fallback>
                <p:oleObj name="Equation" r:id="rId9" imgW="4190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2514600"/>
                        <a:ext cx="12509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360607"/>
              </p:ext>
            </p:extLst>
          </p:nvPr>
        </p:nvGraphicFramePr>
        <p:xfrm>
          <a:off x="1771650" y="3124200"/>
          <a:ext cx="42068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6" name="Equation" r:id="rId11" imgW="1409400" imgH="393480" progId="Equation.DSMT4">
                  <p:embed/>
                </p:oleObj>
              </mc:Choice>
              <mc:Fallback>
                <p:oleObj name="Equation" r:id="rId11" imgW="1409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3124200"/>
                        <a:ext cx="42068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008317"/>
              </p:ext>
            </p:extLst>
          </p:nvPr>
        </p:nvGraphicFramePr>
        <p:xfrm>
          <a:off x="1905000" y="4267200"/>
          <a:ext cx="27289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7" name="Equation" r:id="rId13" imgW="914400" imgH="203040" progId="Equation.DSMT4">
                  <p:embed/>
                </p:oleObj>
              </mc:Choice>
              <mc:Fallback>
                <p:oleObj name="Equation" r:id="rId13" imgW="9144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67200"/>
                        <a:ext cx="27289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3276600" y="3962400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343400" y="3625850"/>
            <a:ext cx="14577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646188"/>
              </p:ext>
            </p:extLst>
          </p:nvPr>
        </p:nvGraphicFramePr>
        <p:xfrm>
          <a:off x="2063750" y="4838700"/>
          <a:ext cx="2424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548" name="Equation" r:id="rId15" imgW="812520" imgH="177480" progId="Equation.DSMT4">
                  <p:embed/>
                </p:oleObj>
              </mc:Choice>
              <mc:Fallback>
                <p:oleObj name="Equation" r:id="rId15" imgW="8125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4838700"/>
                        <a:ext cx="2424113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296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20524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35.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548736"/>
              </p:ext>
            </p:extLst>
          </p:nvPr>
        </p:nvGraphicFramePr>
        <p:xfrm>
          <a:off x="3657600" y="1371600"/>
          <a:ext cx="261461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99" name="Equation" r:id="rId3" imgW="876240" imgH="393480" progId="Equation.DSMT4">
                  <p:embed/>
                </p:oleObj>
              </mc:Choice>
              <mc:Fallback>
                <p:oleObj name="Equation" r:id="rId3" imgW="876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371600"/>
                        <a:ext cx="2614613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600200" y="381000"/>
            <a:ext cx="24620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Rata-rata =</a:t>
            </a:r>
            <a:endParaRPr lang="en-US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4090796" y="152400"/>
            <a:ext cx="19928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24 </a:t>
            </a:r>
            <a:r>
              <a:rPr lang="en-US" sz="4000" dirty="0" smtClean="0"/>
              <a:t>X </a:t>
            </a:r>
            <a:r>
              <a:rPr lang="en-US" sz="4000" dirty="0" smtClean="0"/>
              <a:t>79 </a:t>
            </a:r>
            <a:r>
              <a:rPr lang="en-US" sz="4000" dirty="0" smtClean="0"/>
              <a:t>-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152400"/>
            <a:ext cx="14606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4 X 74</a:t>
            </a:r>
            <a:endParaRPr lang="en-US" sz="40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090796" y="784086"/>
            <a:ext cx="351790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391961" y="838200"/>
            <a:ext cx="14494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24 – 4</a:t>
            </a:r>
            <a:endParaRPr lang="en-US" sz="4000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647357"/>
              </p:ext>
            </p:extLst>
          </p:nvPr>
        </p:nvGraphicFramePr>
        <p:xfrm>
          <a:off x="3684588" y="2476500"/>
          <a:ext cx="14398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00" name="Equation" r:id="rId5" imgW="482400" imgH="393480" progId="Equation.DSMT4">
                  <p:embed/>
                </p:oleObj>
              </mc:Choice>
              <mc:Fallback>
                <p:oleObj name="Equation" r:id="rId5" imgW="482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4588" y="2476500"/>
                        <a:ext cx="143986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192833"/>
              </p:ext>
            </p:extLst>
          </p:nvPr>
        </p:nvGraphicFramePr>
        <p:xfrm>
          <a:off x="3657600" y="3733800"/>
          <a:ext cx="94773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01" name="Equation" r:id="rId7" imgW="317160" imgH="177480" progId="Equation.DSMT4">
                  <p:embed/>
                </p:oleObj>
              </mc:Choice>
              <mc:Fallback>
                <p:oleObj name="Equation" r:id="rId7" imgW="317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733800"/>
                        <a:ext cx="947738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5702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0" grpId="0"/>
      <p:bldP spid="11" grpId="0"/>
      <p:bldP spid="1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36.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057400" y="2819400"/>
            <a:ext cx="29270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Md</a:t>
            </a:r>
            <a:r>
              <a:rPr lang="en-US" sz="4000" dirty="0" smtClean="0"/>
              <a:t>= data </a:t>
            </a:r>
            <a:r>
              <a:rPr lang="en-US" sz="4000" dirty="0" err="1" smtClean="0"/>
              <a:t>ke</a:t>
            </a:r>
            <a:r>
              <a:rPr lang="en-US" sz="4000" dirty="0"/>
              <a:t>-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992555"/>
              </p:ext>
            </p:extLst>
          </p:nvPr>
        </p:nvGraphicFramePr>
        <p:xfrm>
          <a:off x="1600200" y="228600"/>
          <a:ext cx="7162802" cy="2064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6800"/>
                <a:gridCol w="1198046"/>
                <a:gridCol w="699708"/>
                <a:gridCol w="699708"/>
                <a:gridCol w="699708"/>
                <a:gridCol w="699708"/>
                <a:gridCol w="699708"/>
                <a:gridCol w="699708"/>
                <a:gridCol w="699708"/>
              </a:tblGrid>
              <a:tr h="620713">
                <a:tc>
                  <a:txBody>
                    <a:bodyPr/>
                    <a:lstStyle/>
                    <a:p>
                      <a:pPr marL="20955" indent="-20955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Tinggi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145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146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147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148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150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152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155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ahoma"/>
                          <a:ea typeface="Times New Roman"/>
                        </a:rPr>
                        <a:t>157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62071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Frek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effectLst/>
                          <a:latin typeface="Tahoma"/>
                          <a:ea typeface="Times New Roman"/>
                        </a:rPr>
                        <a:t>4</a:t>
                      </a:r>
                      <a:endParaRPr lang="en-US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>
                          <a:effectLst/>
                          <a:latin typeface="Tahoma"/>
                          <a:ea typeface="Times New Roman"/>
                        </a:rPr>
                        <a:t>4</a:t>
                      </a:r>
                      <a:endParaRPr lang="en-US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0" dirty="0" smtClean="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en-US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ahoma"/>
                          <a:ea typeface="Times New Roman"/>
                        </a:rPr>
                        <a:t>7</a:t>
                      </a:r>
                      <a:endParaRPr lang="en-US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ahoma"/>
                          <a:ea typeface="Times New Roman"/>
                        </a:rPr>
                        <a:t>8</a:t>
                      </a:r>
                      <a:endParaRPr lang="en-US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ahoma"/>
                          <a:ea typeface="Times New Roman"/>
                        </a:rPr>
                        <a:t>5</a:t>
                      </a:r>
                      <a:endParaRPr lang="en-US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>
                          <a:effectLst/>
                          <a:latin typeface="Tahoma"/>
                          <a:ea typeface="Times New Roman"/>
                        </a:rPr>
                        <a:t>4</a:t>
                      </a:r>
                      <a:endParaRPr lang="en-US" sz="4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600" dirty="0" smtClean="0">
                          <a:effectLst/>
                          <a:latin typeface="Tahoma"/>
                          <a:ea typeface="Times New Roman"/>
                        </a:rPr>
                        <a:t>2</a:t>
                      </a:r>
                      <a:endParaRPr lang="en-US" sz="4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62071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</a:rPr>
                        <a:t>Kum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3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414511"/>
              </p:ext>
            </p:extLst>
          </p:nvPr>
        </p:nvGraphicFramePr>
        <p:xfrm>
          <a:off x="5065713" y="2582863"/>
          <a:ext cx="121443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37" name="Equation" r:id="rId3" imgW="406080" imgH="393480" progId="Equation.DSMT4">
                  <p:embed/>
                </p:oleObj>
              </mc:Choice>
              <mc:Fallback>
                <p:oleObj name="Equation" r:id="rId3" imgW="406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713" y="2582863"/>
                        <a:ext cx="1214437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066925" y="3886200"/>
            <a:ext cx="39497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Md</a:t>
            </a:r>
            <a:r>
              <a:rPr lang="en-US" sz="4000" dirty="0" smtClean="0"/>
              <a:t>= data </a:t>
            </a:r>
            <a:r>
              <a:rPr lang="en-US" sz="4000" dirty="0" err="1" smtClean="0"/>
              <a:t>ke</a:t>
            </a:r>
            <a:r>
              <a:rPr lang="en-US" sz="4000" dirty="0" smtClean="0"/>
              <a:t>- 20,5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3008744" y="158590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4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4051448" y="1585902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8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4553761" y="157637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14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2057400" y="4616172"/>
            <a:ext cx="20425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Md</a:t>
            </a:r>
            <a:r>
              <a:rPr lang="en-US" sz="4000" dirty="0" smtClean="0"/>
              <a:t>= </a:t>
            </a:r>
            <a:r>
              <a:rPr lang="en-US" sz="4000" dirty="0" smtClean="0"/>
              <a:t>148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5315761" y="1578114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21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49033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1" grpId="0"/>
      <p:bldP spid="12" grpId="0"/>
      <p:bldP spid="13" grpId="0"/>
      <p:bldP spid="14" grpId="0"/>
      <p:bldP spid="17" grpId="0"/>
      <p:bldP spid="1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37.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219200" y="3429000"/>
            <a:ext cx="71603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Selisih</a:t>
            </a:r>
            <a:r>
              <a:rPr lang="en-US" sz="4000" dirty="0" smtClean="0"/>
              <a:t> </a:t>
            </a:r>
            <a:r>
              <a:rPr lang="en-US" sz="4000" dirty="0" err="1" smtClean="0"/>
              <a:t>Jumat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sabtu</a:t>
            </a:r>
            <a:r>
              <a:rPr lang="en-US" sz="4000" dirty="0" smtClean="0"/>
              <a:t> = 68 – 50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6096000" y="4114800"/>
            <a:ext cx="10743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18</a:t>
            </a:r>
            <a:endParaRPr lang="en-US" sz="400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28" t="20377" r="43084" b="27814"/>
          <a:stretch/>
        </p:blipFill>
        <p:spPr bwMode="auto">
          <a:xfrm>
            <a:off x="1524000" y="266700"/>
            <a:ext cx="50292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05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90600"/>
            <a:ext cx="727710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38.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5562600"/>
            <a:ext cx="55122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Nilai</a:t>
            </a:r>
            <a:r>
              <a:rPr lang="en-US" sz="4000" dirty="0" smtClean="0"/>
              <a:t> </a:t>
            </a:r>
            <a:r>
              <a:rPr lang="en-US" sz="4000" dirty="0" err="1" smtClean="0"/>
              <a:t>tukar</a:t>
            </a:r>
            <a:r>
              <a:rPr lang="en-US" sz="4000" dirty="0" smtClean="0"/>
              <a:t> </a:t>
            </a:r>
            <a:r>
              <a:rPr lang="en-US" sz="4000" dirty="0" err="1" smtClean="0"/>
              <a:t>tgl</a:t>
            </a:r>
            <a:r>
              <a:rPr lang="en-US" sz="4000" dirty="0" smtClean="0"/>
              <a:t> </a:t>
            </a:r>
            <a:r>
              <a:rPr lang="en-US" sz="4000" dirty="0" smtClean="0"/>
              <a:t>11 </a:t>
            </a:r>
            <a:r>
              <a:rPr lang="en-US" sz="4000" dirty="0" smtClean="0"/>
              <a:t>= </a:t>
            </a:r>
            <a:r>
              <a:rPr lang="en-US" sz="4000" dirty="0" smtClean="0"/>
              <a:t>11.650</a:t>
            </a:r>
            <a:endParaRPr lang="en-US" sz="4000" dirty="0"/>
          </a:p>
        </p:txBody>
      </p:sp>
      <p:sp>
        <p:nvSpPr>
          <p:cNvPr id="4" name="Oval 3"/>
          <p:cNvSpPr/>
          <p:nvPr/>
        </p:nvSpPr>
        <p:spPr>
          <a:xfrm>
            <a:off x="3518137" y="3025825"/>
            <a:ext cx="533400" cy="40005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flipH="1">
            <a:off x="2438399" y="3117850"/>
            <a:ext cx="1079738" cy="216000"/>
          </a:xfrm>
          <a:prstGeom prst="rightArrow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76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3. 35</a:t>
            </a:r>
            <a:r>
              <a:rPr lang="id-ID" dirty="0" smtClean="0"/>
              <a:t> </a:t>
            </a:r>
            <a:r>
              <a:rPr lang="id-ID" dirty="0"/>
              <a:t>– </a:t>
            </a:r>
            <a:r>
              <a:rPr lang="en-US" dirty="0" smtClean="0"/>
              <a:t>21</a:t>
            </a:r>
            <a:r>
              <a:rPr lang="id-ID" dirty="0" smtClean="0"/>
              <a:t> </a:t>
            </a:r>
            <a:r>
              <a:rPr lang="id-ID" dirty="0"/>
              <a:t>: </a:t>
            </a:r>
            <a:r>
              <a:rPr lang="en-US" dirty="0" smtClean="0"/>
              <a:t>7</a:t>
            </a:r>
            <a:r>
              <a:rPr lang="id-ID" dirty="0" smtClean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600200" y="1676400"/>
            <a:ext cx="19607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 35 </a:t>
            </a:r>
            <a:r>
              <a:rPr lang="id-ID" sz="4400" dirty="0"/>
              <a:t>–</a:t>
            </a:r>
            <a:r>
              <a:rPr lang="en-US" sz="4000" dirty="0" smtClean="0"/>
              <a:t> </a:t>
            </a:r>
            <a:r>
              <a:rPr lang="en-US" sz="4000" dirty="0"/>
              <a:t>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36788" y="2445841"/>
            <a:ext cx="1189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 32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82069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3200" dirty="0" smtClean="0"/>
              <a:t>39. </a:t>
            </a:r>
            <a:r>
              <a:rPr lang="en-US" sz="3200" dirty="0" err="1" smtClean="0"/>
              <a:t>Ruang</a:t>
            </a:r>
            <a:r>
              <a:rPr lang="en-US" sz="3200" dirty="0" smtClean="0"/>
              <a:t> </a:t>
            </a:r>
            <a:r>
              <a:rPr lang="en-US" sz="3200" dirty="0" err="1" smtClean="0"/>
              <a:t>Sampel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778911"/>
              </p:ext>
            </p:extLst>
          </p:nvPr>
        </p:nvGraphicFramePr>
        <p:xfrm>
          <a:off x="1668463" y="2000250"/>
          <a:ext cx="2159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38" name="Equation" r:id="rId3" imgW="723600" imgH="203040" progId="Equation.DSMT4">
                  <p:embed/>
                </p:oleObj>
              </mc:Choice>
              <mc:Fallback>
                <p:oleObj name="Equation" r:id="rId3" imgW="723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3" y="2000250"/>
                        <a:ext cx="2159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097181" y="381000"/>
            <a:ext cx="48944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A1, A2, A3, A4, A5, A6</a:t>
            </a:r>
          </a:p>
          <a:p>
            <a:r>
              <a:rPr lang="en-US" sz="4000" dirty="0" smtClean="0"/>
              <a:t>G1, G2, G3, G4, G5, G6</a:t>
            </a:r>
            <a:endParaRPr lang="en-US" sz="40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494940"/>
              </p:ext>
            </p:extLst>
          </p:nvPr>
        </p:nvGraphicFramePr>
        <p:xfrm>
          <a:off x="3886200" y="1714500"/>
          <a:ext cx="6064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39" name="Equation" r:id="rId5" imgW="203040" imgH="393480" progId="Equation.DSMT4">
                  <p:embed/>
                </p:oleObj>
              </mc:Choice>
              <mc:Fallback>
                <p:oleObj name="Equation" r:id="rId5" imgW="203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714500"/>
                        <a:ext cx="6064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Oval 17"/>
          <p:cNvSpPr/>
          <p:nvPr/>
        </p:nvSpPr>
        <p:spPr>
          <a:xfrm>
            <a:off x="4911010" y="1042719"/>
            <a:ext cx="829390" cy="66172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791200" y="1042719"/>
            <a:ext cx="829390" cy="66172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315200" y="1042719"/>
            <a:ext cx="829390" cy="66172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3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8" grpId="0" animBg="1"/>
      <p:bldP spid="11" grpId="0" animBg="1"/>
      <p:bldP spid="1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924800" cy="868362"/>
          </a:xfrm>
        </p:spPr>
        <p:txBody>
          <a:bodyPr>
            <a:normAutofit/>
          </a:bodyPr>
          <a:lstStyle/>
          <a:p>
            <a:pPr marL="746125" indent="-746125" algn="l"/>
            <a:r>
              <a:rPr lang="en-US" sz="4000" dirty="0" smtClean="0"/>
              <a:t>40. </a:t>
            </a:r>
            <a:r>
              <a:rPr lang="en-US" sz="4000" dirty="0" err="1" smtClean="0"/>
              <a:t>Sudut</a:t>
            </a:r>
            <a:r>
              <a:rPr lang="en-US" sz="4000" dirty="0" smtClean="0"/>
              <a:t> </a:t>
            </a:r>
            <a:r>
              <a:rPr lang="en-US" sz="4000" dirty="0" err="1" smtClean="0"/>
              <a:t>merah</a:t>
            </a:r>
            <a:r>
              <a:rPr lang="en-US" sz="4000" dirty="0" smtClean="0"/>
              <a:t> =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469536"/>
              </p:ext>
            </p:extLst>
          </p:nvPr>
        </p:nvGraphicFramePr>
        <p:xfrm>
          <a:off x="1955800" y="2933700"/>
          <a:ext cx="2349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9" name="Equation" r:id="rId3" imgW="787320" imgH="393480" progId="Equation.DSMT4">
                  <p:embed/>
                </p:oleObj>
              </mc:Choice>
              <mc:Fallback>
                <p:oleObj name="Equation" r:id="rId3" imgW="787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2933700"/>
                        <a:ext cx="2349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3608034" y="3177569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91000" y="3097845"/>
            <a:ext cx="23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3595379" y="3863369"/>
            <a:ext cx="543318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191000" y="3635710"/>
            <a:ext cx="688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8</a:t>
            </a:r>
            <a:endParaRPr lang="en-US" sz="2400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268077"/>
              </p:ext>
            </p:extLst>
          </p:nvPr>
        </p:nvGraphicFramePr>
        <p:xfrm>
          <a:off x="4584700" y="2933700"/>
          <a:ext cx="144145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30" name="Equation" r:id="rId5" imgW="482400" imgH="393480" progId="Equation.DSMT4">
                  <p:embed/>
                </p:oleObj>
              </mc:Choice>
              <mc:Fallback>
                <p:oleObj name="Equation" r:id="rId5" imgW="482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2933700"/>
                        <a:ext cx="144145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066800" y="1008698"/>
            <a:ext cx="77909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360 – </a:t>
            </a:r>
            <a:r>
              <a:rPr lang="en-US" sz="4000" dirty="0" smtClean="0"/>
              <a:t>(54 </a:t>
            </a:r>
            <a:r>
              <a:rPr lang="en-US" sz="4000" dirty="0" smtClean="0"/>
              <a:t>+ 36 + </a:t>
            </a:r>
            <a:r>
              <a:rPr lang="en-US" sz="4000" dirty="0" smtClean="0"/>
              <a:t>27 </a:t>
            </a:r>
            <a:r>
              <a:rPr lang="en-US" sz="4000" dirty="0" smtClean="0"/>
              <a:t>+ </a:t>
            </a:r>
            <a:r>
              <a:rPr lang="en-US" sz="4000" dirty="0" smtClean="0"/>
              <a:t>90 </a:t>
            </a:r>
            <a:r>
              <a:rPr lang="en-US" sz="4000" dirty="0" smtClean="0"/>
              <a:t>+ </a:t>
            </a:r>
            <a:r>
              <a:rPr lang="en-US" sz="4000" dirty="0" smtClean="0"/>
              <a:t>36 </a:t>
            </a:r>
            <a:r>
              <a:rPr lang="en-US" sz="4000" dirty="0" smtClean="0"/>
              <a:t>+ </a:t>
            </a:r>
            <a:r>
              <a:rPr lang="en-US" sz="4000" dirty="0" smtClean="0"/>
              <a:t>72) </a:t>
            </a:r>
            <a:endParaRPr lang="en-US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1137565" y="1716584"/>
            <a:ext cx="2598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360 – </a:t>
            </a:r>
            <a:r>
              <a:rPr lang="en-US" sz="4000" dirty="0" smtClean="0"/>
              <a:t>315</a:t>
            </a:r>
            <a:endParaRPr lang="en-US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1139494" y="2286000"/>
            <a:ext cx="10743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</a:t>
            </a:r>
            <a:r>
              <a:rPr lang="en-US" sz="4000" dirty="0" smtClean="0"/>
              <a:t>45</a:t>
            </a:r>
            <a:endParaRPr lang="en-US" sz="40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5791200" y="3591260"/>
            <a:ext cx="2519362" cy="2520950"/>
            <a:chOff x="5791200" y="3591260"/>
            <a:chExt cx="2519362" cy="2520950"/>
          </a:xfrm>
        </p:grpSpPr>
        <p:grpSp>
          <p:nvGrpSpPr>
            <p:cNvPr id="6" name="Group 107"/>
            <p:cNvGrpSpPr>
              <a:grpSpLocks/>
            </p:cNvGrpSpPr>
            <p:nvPr/>
          </p:nvGrpSpPr>
          <p:grpSpPr bwMode="auto">
            <a:xfrm>
              <a:off x="5791200" y="3591260"/>
              <a:ext cx="2519362" cy="2520950"/>
              <a:chOff x="3142" y="1205"/>
              <a:chExt cx="3969" cy="3969"/>
            </a:xfrm>
          </p:grpSpPr>
          <p:sp>
            <p:nvSpPr>
              <p:cNvPr id="8" name="Straight Connector 427"/>
              <p:cNvSpPr>
                <a:spLocks noChangeShapeType="1"/>
              </p:cNvSpPr>
              <p:nvPr/>
            </p:nvSpPr>
            <p:spPr bwMode="auto">
              <a:xfrm flipH="1" flipV="1">
                <a:off x="5127" y="1205"/>
                <a:ext cx="0" cy="198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Oval 429"/>
              <p:cNvSpPr>
                <a:spLocks noChangeArrowheads="1"/>
              </p:cNvSpPr>
              <p:nvPr/>
            </p:nvSpPr>
            <p:spPr bwMode="auto">
              <a:xfrm>
                <a:off x="3142" y="1205"/>
                <a:ext cx="3969" cy="3969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430"/>
              <p:cNvSpPr>
                <a:spLocks/>
              </p:cNvSpPr>
              <p:nvPr/>
            </p:nvSpPr>
            <p:spPr bwMode="auto">
              <a:xfrm>
                <a:off x="3357" y="3190"/>
                <a:ext cx="2658" cy="1773"/>
              </a:xfrm>
              <a:custGeom>
                <a:avLst/>
                <a:gdLst>
                  <a:gd name="T0" fmla="*/ 0 w 2278934"/>
                  <a:gd name="T1" fmla="*/ 797019 h 1521029"/>
                  <a:gd name="T2" fmla="*/ 1517359 w 2278934"/>
                  <a:gd name="T3" fmla="*/ 0 h 1521029"/>
                  <a:gd name="T4" fmla="*/ 2278935 w 2278934"/>
                  <a:gd name="T5" fmla="*/ 1521029 h 152102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278934" h="1521029">
                    <a:moveTo>
                      <a:pt x="0" y="797019"/>
                    </a:moveTo>
                    <a:lnTo>
                      <a:pt x="1517358" y="0"/>
                    </a:lnTo>
                    <a:lnTo>
                      <a:pt x="2278934" y="1521029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431"/>
              <p:cNvSpPr>
                <a:spLocks/>
              </p:cNvSpPr>
              <p:nvPr/>
            </p:nvSpPr>
            <p:spPr bwMode="auto">
              <a:xfrm>
                <a:off x="5127" y="1779"/>
                <a:ext cx="1765" cy="2304"/>
              </a:xfrm>
              <a:custGeom>
                <a:avLst/>
                <a:gdLst>
                  <a:gd name="T0" fmla="*/ 1200685 w 1514239"/>
                  <a:gd name="T1" fmla="*/ 0 h 1975995"/>
                  <a:gd name="T2" fmla="*/ 0 w 1514239"/>
                  <a:gd name="T3" fmla="*/ 1209998 h 1975995"/>
                  <a:gd name="T4" fmla="*/ 1514240 w 1514239"/>
                  <a:gd name="T5" fmla="*/ 1975995 h 197599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514239" h="1975995">
                    <a:moveTo>
                      <a:pt x="1200684" y="0"/>
                    </a:moveTo>
                    <a:lnTo>
                      <a:pt x="0" y="1209998"/>
                    </a:lnTo>
                    <a:lnTo>
                      <a:pt x="1514239" y="1975995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432"/>
              <p:cNvSpPr>
                <a:spLocks/>
              </p:cNvSpPr>
              <p:nvPr/>
            </p:nvSpPr>
            <p:spPr bwMode="auto">
              <a:xfrm>
                <a:off x="3142" y="1997"/>
                <a:ext cx="1984" cy="1193"/>
              </a:xfrm>
              <a:custGeom>
                <a:avLst/>
                <a:gdLst>
                  <a:gd name="T0" fmla="*/ 342493 w 1701879"/>
                  <a:gd name="T1" fmla="*/ 0 h 1022831"/>
                  <a:gd name="T2" fmla="*/ 1701879 w 1701879"/>
                  <a:gd name="T3" fmla="*/ 1022831 h 1022831"/>
                  <a:gd name="T4" fmla="*/ 0 w 1701879"/>
                  <a:gd name="T5" fmla="*/ 1022427 h 1022831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701879" h="1022831">
                    <a:moveTo>
                      <a:pt x="342493" y="0"/>
                    </a:moveTo>
                    <a:lnTo>
                      <a:pt x="1701879" y="1022831"/>
                    </a:lnTo>
                    <a:lnTo>
                      <a:pt x="0" y="1022427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6629400" y="4094307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54</a:t>
              </a:r>
              <a:endParaRPr lang="en-US" sz="2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914946" y="4390070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36</a:t>
              </a:r>
              <a:endParaRPr lang="en-US" sz="24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07564" y="4853299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27</a:t>
              </a:r>
              <a:endParaRPr lang="en-US" sz="24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629400" y="5166695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90</a:t>
              </a:r>
              <a:endParaRPr lang="en-US" sz="24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348165" y="5207055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36</a:t>
              </a:r>
              <a:endParaRPr lang="en-US" sz="24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467600" y="4620902"/>
              <a:ext cx="53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72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86150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4.Keliling 56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1291678"/>
            <a:ext cx="36663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56 = 2 (4y + 3y)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905000" y="2061119"/>
            <a:ext cx="36176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56 = 2 (7y)</a:t>
            </a:r>
            <a:endParaRPr lang="en-US" sz="44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263215" y="3921061"/>
            <a:ext cx="663745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Panjang</a:t>
            </a:r>
            <a:r>
              <a:rPr lang="en-US" sz="4400" dirty="0" smtClean="0"/>
              <a:t> =  4y = 4 . 4 = 16 cm</a:t>
            </a:r>
            <a:endParaRPr lang="en-US" sz="4400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905000" y="2667000"/>
            <a:ext cx="211788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56 = 14y</a:t>
            </a:r>
            <a:endParaRPr lang="en-US" sz="4400" dirty="0"/>
          </a:p>
        </p:txBody>
      </p:sp>
      <p:sp>
        <p:nvSpPr>
          <p:cNvPr id="18" name="TextBox 17"/>
          <p:cNvSpPr txBox="1"/>
          <p:nvPr/>
        </p:nvSpPr>
        <p:spPr>
          <a:xfrm>
            <a:off x="2167116" y="3200400"/>
            <a:ext cx="12618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4 = y</a:t>
            </a:r>
            <a:endParaRPr lang="en-US" sz="4400" dirty="0"/>
          </a:p>
        </p:txBody>
      </p:sp>
      <p:sp>
        <p:nvSpPr>
          <p:cNvPr id="20" name="TextBox 19"/>
          <p:cNvSpPr txBox="1"/>
          <p:nvPr/>
        </p:nvSpPr>
        <p:spPr>
          <a:xfrm>
            <a:off x="1828800" y="4572000"/>
            <a:ext cx="610455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Lebar</a:t>
            </a:r>
            <a:r>
              <a:rPr lang="en-US" sz="4400" dirty="0" smtClean="0"/>
              <a:t> =  3y = 3 . 4 = 12 cm</a:t>
            </a:r>
            <a:endParaRPr lang="en-US" sz="4400" dirty="0"/>
          </a:p>
        </p:txBody>
      </p:sp>
      <p:sp>
        <p:nvSpPr>
          <p:cNvPr id="21" name="TextBox 20"/>
          <p:cNvSpPr txBox="1"/>
          <p:nvPr/>
        </p:nvSpPr>
        <p:spPr>
          <a:xfrm>
            <a:off x="1524000" y="5562600"/>
            <a:ext cx="596830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/>
              <a:t>Luas</a:t>
            </a:r>
            <a:r>
              <a:rPr lang="en-US" sz="4400" dirty="0" smtClean="0"/>
              <a:t> =  16 X 12 = 192 cm</a:t>
            </a:r>
            <a:r>
              <a:rPr lang="en-US" sz="4400" baseline="30000" dirty="0" smtClean="0"/>
              <a:t>2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0167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  <p:bldP spid="16" grpId="0"/>
      <p:bldP spid="18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5931014" y="1382086"/>
            <a:ext cx="501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</a:t>
            </a:r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30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5. </a:t>
            </a:r>
            <a:r>
              <a:rPr lang="en-US" dirty="0" err="1" smtClean="0"/>
              <a:t>Menabung</a:t>
            </a:r>
            <a:r>
              <a:rPr lang="en-US" dirty="0" smtClean="0"/>
              <a:t> 4.500.000,- 8% 5bl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315656" y="1551057"/>
            <a:ext cx="784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Bunga</a:t>
            </a:r>
            <a:r>
              <a:rPr lang="en-US" sz="4000" dirty="0" smtClean="0"/>
              <a:t> 7 </a:t>
            </a:r>
            <a:r>
              <a:rPr lang="en-US" sz="4000" dirty="0" err="1" smtClean="0"/>
              <a:t>bl</a:t>
            </a:r>
            <a:r>
              <a:rPr lang="en-US" sz="4000" dirty="0" smtClean="0"/>
              <a:t> =         X            </a:t>
            </a:r>
            <a:r>
              <a:rPr lang="en-US" sz="4000" dirty="0" err="1" smtClean="0"/>
              <a:t>X</a:t>
            </a:r>
            <a:r>
              <a:rPr lang="en-US" sz="4000" dirty="0" smtClean="0"/>
              <a:t> 4.500.000</a:t>
            </a:r>
            <a:endParaRPr lang="en-US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3581400" y="2514600"/>
            <a:ext cx="23583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 150.000</a:t>
            </a:r>
            <a:endParaRPr lang="en-US" sz="4000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6858000" y="1790700"/>
            <a:ext cx="788838" cy="228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143846" y="2144643"/>
            <a:ext cx="788838" cy="228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47927"/>
              </p:ext>
            </p:extLst>
          </p:nvPr>
        </p:nvGraphicFramePr>
        <p:xfrm>
          <a:off x="4106012" y="1274762"/>
          <a:ext cx="829033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2" name="Equation" r:id="rId3" imgW="203040" imgH="393480" progId="Equation.DSMT4">
                  <p:embed/>
                </p:oleObj>
              </mc:Choice>
              <mc:Fallback>
                <p:oleObj name="Equation" r:id="rId3" imgW="20304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012" y="1274762"/>
                        <a:ext cx="829033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765721"/>
              </p:ext>
            </p:extLst>
          </p:nvPr>
        </p:nvGraphicFramePr>
        <p:xfrm>
          <a:off x="5164156" y="1274763"/>
          <a:ext cx="1110833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3" name="Equation" r:id="rId5" imgW="279360" imgH="393480" progId="Equation.DSMT4">
                  <p:embed/>
                </p:oleObj>
              </mc:Choice>
              <mc:Fallback>
                <p:oleObj name="Equation" r:id="rId5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156" y="1274763"/>
                        <a:ext cx="1110833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/>
          <p:cNvCxnSpPr/>
          <p:nvPr/>
        </p:nvCxnSpPr>
        <p:spPr>
          <a:xfrm flipV="1">
            <a:off x="5392693" y="1436757"/>
            <a:ext cx="788838" cy="2286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82167" y="2144643"/>
            <a:ext cx="501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</a:t>
            </a:r>
            <a:endParaRPr lang="en-US" sz="2400" dirty="0"/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4642439" y="2315368"/>
            <a:ext cx="394420" cy="1143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838200" y="35052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Jumlah</a:t>
            </a:r>
            <a:r>
              <a:rPr lang="en-US" sz="4000" dirty="0" smtClean="0"/>
              <a:t> </a:t>
            </a:r>
            <a:r>
              <a:rPr lang="en-US" sz="4000" dirty="0" err="1" smtClean="0"/>
              <a:t>uang</a:t>
            </a:r>
            <a:r>
              <a:rPr lang="en-US" sz="4000" dirty="0" smtClean="0"/>
              <a:t> = 4.500.000 + 150.000</a:t>
            </a:r>
            <a:endParaRPr lang="en-US" sz="4000" dirty="0"/>
          </a:p>
        </p:txBody>
      </p:sp>
      <p:sp>
        <p:nvSpPr>
          <p:cNvPr id="30" name="TextBox 29"/>
          <p:cNvSpPr txBox="1"/>
          <p:nvPr/>
        </p:nvSpPr>
        <p:spPr>
          <a:xfrm>
            <a:off x="3540149" y="4213086"/>
            <a:ext cx="30332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=  4.650.000,-</a:t>
            </a:r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7871183" y="1306133"/>
            <a:ext cx="5010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545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5" grpId="0"/>
      <p:bldP spid="16" grpId="0"/>
      <p:bldP spid="27" grpId="0"/>
      <p:bldP spid="29" grpId="0"/>
      <p:bldP spid="30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95400" y="228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6.       </a:t>
            </a:r>
            <a:r>
              <a:rPr lang="id-ID" dirty="0"/>
              <a:t>1, </a:t>
            </a:r>
            <a:r>
              <a:rPr lang="en-US" dirty="0" smtClean="0"/>
              <a:t>7</a:t>
            </a:r>
            <a:r>
              <a:rPr lang="id-ID" dirty="0" smtClean="0"/>
              <a:t>, </a:t>
            </a:r>
            <a:r>
              <a:rPr lang="id-ID" dirty="0"/>
              <a:t>3, </a:t>
            </a:r>
            <a:r>
              <a:rPr lang="id-ID" dirty="0" smtClean="0"/>
              <a:t>1</a:t>
            </a:r>
            <a:r>
              <a:rPr lang="en-US" dirty="0" smtClean="0"/>
              <a:t>2</a:t>
            </a:r>
            <a:r>
              <a:rPr lang="id-ID" dirty="0" smtClean="0"/>
              <a:t>, </a:t>
            </a:r>
            <a:r>
              <a:rPr lang="id-ID" dirty="0"/>
              <a:t>5, </a:t>
            </a:r>
            <a:r>
              <a:rPr lang="id-ID" dirty="0" smtClean="0"/>
              <a:t>1</a:t>
            </a:r>
            <a:r>
              <a:rPr lang="en-US" dirty="0" smtClean="0"/>
              <a:t>7</a:t>
            </a:r>
            <a:r>
              <a:rPr lang="id-ID" dirty="0" smtClean="0"/>
              <a:t>, 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12192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Diubah</a:t>
            </a:r>
            <a:r>
              <a:rPr lang="en-US" sz="4000" dirty="0" smtClean="0"/>
              <a:t> </a:t>
            </a:r>
            <a:r>
              <a:rPr lang="en-US" sz="4000" dirty="0" err="1" smtClean="0"/>
              <a:t>jadi</a:t>
            </a:r>
            <a:r>
              <a:rPr lang="en-US" sz="4000" dirty="0" smtClean="0"/>
              <a:t> </a:t>
            </a:r>
            <a:r>
              <a:rPr lang="en-US" sz="4000" dirty="0" err="1" smtClean="0"/>
              <a:t>dua</a:t>
            </a:r>
            <a:r>
              <a:rPr lang="en-US" sz="4000" dirty="0" smtClean="0"/>
              <a:t> </a:t>
            </a:r>
            <a:r>
              <a:rPr lang="en-US" sz="4000" dirty="0" err="1" smtClean="0"/>
              <a:t>barisan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667000" y="1927086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dirty="0" smtClean="0"/>
              <a:t>1,</a:t>
            </a:r>
            <a:r>
              <a:rPr lang="en-US" sz="4000" dirty="0" smtClean="0"/>
              <a:t>      </a:t>
            </a:r>
            <a:r>
              <a:rPr lang="id-ID" sz="4000" dirty="0" smtClean="0"/>
              <a:t>3</a:t>
            </a:r>
            <a:r>
              <a:rPr lang="id-ID" sz="4000" dirty="0"/>
              <a:t>, </a:t>
            </a:r>
            <a:r>
              <a:rPr lang="en-US" sz="4000" dirty="0" smtClean="0"/>
              <a:t>     </a:t>
            </a:r>
            <a:r>
              <a:rPr lang="id-ID" sz="4000" dirty="0" smtClean="0"/>
              <a:t> 5,</a:t>
            </a:r>
            <a:r>
              <a:rPr lang="en-US" sz="4000" dirty="0" smtClean="0"/>
              <a:t>        </a:t>
            </a:r>
            <a:r>
              <a:rPr lang="en-US" sz="4000" b="1" dirty="0" smtClean="0">
                <a:solidFill>
                  <a:srgbClr val="FF0000"/>
                </a:solidFill>
              </a:rPr>
              <a:t>7</a:t>
            </a:r>
            <a:r>
              <a:rPr lang="en-US" sz="4000" dirty="0" smtClean="0"/>
              <a:t>,      9</a:t>
            </a:r>
            <a:r>
              <a:rPr lang="id-ID" sz="4000" dirty="0" smtClean="0"/>
              <a:t> </a:t>
            </a:r>
            <a:endParaRPr lang="en-US" sz="4000" dirty="0"/>
          </a:p>
        </p:txBody>
      </p:sp>
      <p:sp>
        <p:nvSpPr>
          <p:cNvPr id="25" name="TextBox 24"/>
          <p:cNvSpPr txBox="1"/>
          <p:nvPr/>
        </p:nvSpPr>
        <p:spPr>
          <a:xfrm>
            <a:off x="2667000" y="268879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 7</a:t>
            </a:r>
            <a:r>
              <a:rPr lang="id-ID" sz="4000" dirty="0" smtClean="0"/>
              <a:t>, </a:t>
            </a:r>
            <a:r>
              <a:rPr lang="en-US" sz="4000" dirty="0" smtClean="0"/>
              <a:t>    </a:t>
            </a:r>
            <a:r>
              <a:rPr lang="id-ID" sz="4000" dirty="0" smtClean="0"/>
              <a:t> 1</a:t>
            </a:r>
            <a:r>
              <a:rPr lang="en-US" sz="4000" dirty="0" smtClean="0"/>
              <a:t>2</a:t>
            </a:r>
            <a:r>
              <a:rPr lang="id-ID" sz="4000" dirty="0" smtClean="0"/>
              <a:t>, </a:t>
            </a:r>
            <a:r>
              <a:rPr lang="en-US" sz="4000" dirty="0" smtClean="0"/>
              <a:t>   </a:t>
            </a:r>
            <a:r>
              <a:rPr lang="id-ID" sz="4000" dirty="0" smtClean="0"/>
              <a:t> 1</a:t>
            </a:r>
            <a:r>
              <a:rPr lang="en-US" sz="4000" dirty="0" smtClean="0"/>
              <a:t>7</a:t>
            </a:r>
            <a:r>
              <a:rPr lang="id-ID" sz="4000" dirty="0" smtClean="0"/>
              <a:t>, </a:t>
            </a:r>
            <a:r>
              <a:rPr lang="en-US" sz="4000" dirty="0" smtClean="0"/>
              <a:t>    </a:t>
            </a:r>
            <a:r>
              <a:rPr lang="en-US" sz="4000" b="1" dirty="0" smtClean="0">
                <a:solidFill>
                  <a:srgbClr val="FF0000"/>
                </a:solidFill>
              </a:rPr>
              <a:t>22,</a:t>
            </a:r>
            <a:r>
              <a:rPr lang="en-US" sz="4000" dirty="0" smtClean="0"/>
              <a:t>     27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1447800" y="3657600"/>
            <a:ext cx="701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Jadi</a:t>
            </a:r>
            <a:r>
              <a:rPr lang="en-US" sz="4000" dirty="0" smtClean="0"/>
              <a:t> </a:t>
            </a:r>
            <a:r>
              <a:rPr lang="en-US" sz="4000" dirty="0" err="1" smtClean="0"/>
              <a:t>suku</a:t>
            </a:r>
            <a:r>
              <a:rPr lang="en-US" sz="4000" dirty="0" smtClean="0"/>
              <a:t> </a:t>
            </a:r>
            <a:r>
              <a:rPr lang="en-US" sz="4000" dirty="0" err="1" smtClean="0"/>
              <a:t>selanjutnya</a:t>
            </a:r>
            <a:r>
              <a:rPr lang="en-US" sz="4000" dirty="0" smtClean="0"/>
              <a:t> 7 </a:t>
            </a:r>
            <a:r>
              <a:rPr lang="en-US" sz="4000" dirty="0" err="1" smtClean="0"/>
              <a:t>dan</a:t>
            </a:r>
            <a:r>
              <a:rPr lang="en-US" sz="4000" dirty="0" smtClean="0"/>
              <a:t> 21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4190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7. 44, 48, 52. … , 96.</a:t>
            </a:r>
            <a:endParaRPr lang="en-US" sz="36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00400" y="13716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96 = 44 + 4(n – 1)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3200400" y="1927086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96 = 44 + 4n – 4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1447800" y="2568714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96 –</a:t>
            </a:r>
            <a:r>
              <a:rPr lang="en-US" sz="4000" dirty="0"/>
              <a:t> </a:t>
            </a:r>
            <a:r>
              <a:rPr lang="en-US" sz="4000" dirty="0" smtClean="0"/>
              <a:t>44 + 4 = 4n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0" y="32004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56  = 4n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3048000" y="38100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14  = 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2531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05000" y="30031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000" dirty="0" smtClean="0"/>
              <a:t>8. U</a:t>
            </a:r>
            <a:r>
              <a:rPr lang="en-US" sz="4000" baseline="-25000" dirty="0" smtClean="0"/>
              <a:t>5  </a:t>
            </a:r>
            <a:r>
              <a:rPr lang="en-US" sz="4000" dirty="0" smtClean="0"/>
              <a:t>= a + 4b   = 19</a:t>
            </a:r>
            <a:endParaRPr lang="en-US" sz="40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0" y="1219200"/>
            <a:ext cx="38699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U</a:t>
            </a:r>
            <a:r>
              <a:rPr lang="en-US" sz="4000" baseline="-25000" dirty="0" smtClean="0"/>
              <a:t>14</a:t>
            </a:r>
            <a:r>
              <a:rPr lang="en-US" sz="4000" dirty="0" smtClean="0"/>
              <a:t> = a + 13b = 46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4038600" y="1927086"/>
            <a:ext cx="20329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-9b = -27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6497278" y="1490542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dirty="0"/>
              <a:t>–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48200" y="2542473"/>
            <a:ext cx="13147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b = 3 </a:t>
            </a:r>
            <a:endParaRPr lang="en-US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1777094" y="3048000"/>
            <a:ext cx="25699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dirty="0" smtClean="0"/>
              <a:t>a + 4.3 = 19</a:t>
            </a:r>
            <a:endParaRPr lang="en-US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2275200" y="4343400"/>
            <a:ext cx="12522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S</a:t>
            </a:r>
            <a:r>
              <a:rPr lang="en-US" sz="4000" baseline="-25000" dirty="0" smtClean="0"/>
              <a:t>20</a:t>
            </a:r>
            <a:r>
              <a:rPr lang="en-US" sz="4000" dirty="0" smtClean="0"/>
              <a:t> = </a:t>
            </a:r>
            <a:endParaRPr lang="en-US" sz="40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2217057" y="1905000"/>
            <a:ext cx="42599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871296" y="3505200"/>
            <a:ext cx="33009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dirty="0" smtClean="0"/>
              <a:t>a = 19 – 12  = 7</a:t>
            </a:r>
            <a:endParaRPr lang="en-US" sz="40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474540"/>
              </p:ext>
            </p:extLst>
          </p:nvPr>
        </p:nvGraphicFramePr>
        <p:xfrm>
          <a:off x="3379788" y="4067105"/>
          <a:ext cx="4697412" cy="126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1" name="Equation" r:id="rId3" imgW="1180800" imgH="393480" progId="Equation.DSMT4">
                  <p:embed/>
                </p:oleObj>
              </mc:Choice>
              <mc:Fallback>
                <p:oleObj name="Equation" r:id="rId3" imgW="1180800" imgH="3934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4067105"/>
                        <a:ext cx="4697412" cy="1260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04200"/>
              </p:ext>
            </p:extLst>
          </p:nvPr>
        </p:nvGraphicFramePr>
        <p:xfrm>
          <a:off x="2965450" y="5181600"/>
          <a:ext cx="32829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2" name="Equation" r:id="rId5" imgW="825480" imgH="203040" progId="Equation.DSMT4">
                  <p:embed/>
                </p:oleObj>
              </mc:Choice>
              <mc:Fallback>
                <p:oleObj name="Equation" r:id="rId5" imgW="82548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5181600"/>
                        <a:ext cx="328295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2971800" y="5702461"/>
            <a:ext cx="13340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4000" dirty="0" smtClean="0"/>
              <a:t>= 710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1129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3" grpId="0"/>
      <p:bldP spid="14" grpId="0"/>
      <p:bldP spid="17" grpId="0"/>
      <p:bldP spid="18" grpId="0"/>
      <p:bldP spid="21" grpId="0"/>
      <p:bldP spid="24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936</Words>
  <Application>Microsoft Office PowerPoint</Application>
  <PresentationFormat>On-screen Show (4:3)</PresentationFormat>
  <Paragraphs>292</Paragraphs>
  <Slides>41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Office Theme</vt:lpstr>
      <vt:lpstr>Equation</vt:lpstr>
      <vt:lpstr>MathType 6.0 Equation</vt:lpstr>
      <vt:lpstr>Penyelesaian LUN 2014</vt:lpstr>
      <vt:lpstr>1. 3−1 + 7−1</vt:lpstr>
      <vt:lpstr>2.   </vt:lpstr>
      <vt:lpstr>3. 35 – 21 : 7   </vt:lpstr>
      <vt:lpstr>4.Keliling 56</vt:lpstr>
      <vt:lpstr>5. Menabung 4.500.000,- 8% 5bl</vt:lpstr>
      <vt:lpstr>6.       1, 7, 3, 12, 5, 17, …</vt:lpstr>
      <vt:lpstr>7. 44, 48, 52. … , 96.</vt:lpstr>
      <vt:lpstr>8. U5  = a + 4b   = 19</vt:lpstr>
      <vt:lpstr>9. </vt:lpstr>
      <vt:lpstr>10. i.  </vt:lpstr>
      <vt:lpstr>11. </vt:lpstr>
      <vt:lpstr>12. </vt:lpstr>
      <vt:lpstr>13. K = 2 ( p + l )</vt:lpstr>
      <vt:lpstr>14. Dari 36 orang, 21 orang diantaranya gemar sepak bola dan 18 orang gemar basket, sedangkan 5 orang tidak gemar sepak bola maupun basket. Banyak siswa yang gemar basket saja adalah .... </vt:lpstr>
      <vt:lpstr>15. f(x)=4x – 3 </vt:lpstr>
      <vt:lpstr>16. 4t + 3b = 83  3t + 4b = 85</vt:lpstr>
      <vt:lpstr>17. </vt:lpstr>
      <vt:lpstr>18.</vt:lpstr>
      <vt:lpstr>19. </vt:lpstr>
      <vt:lpstr>20.</vt:lpstr>
      <vt:lpstr>21. </vt:lpstr>
      <vt:lpstr>22. </vt:lpstr>
      <vt:lpstr>23</vt:lpstr>
      <vt:lpstr>24. </vt:lpstr>
      <vt:lpstr>25.</vt:lpstr>
      <vt:lpstr>26.</vt:lpstr>
      <vt:lpstr>27.</vt:lpstr>
      <vt:lpstr>28. Kerangka = 4X(alas +tegak)</vt:lpstr>
      <vt:lpstr>29.</vt:lpstr>
      <vt:lpstr>30. </vt:lpstr>
      <vt:lpstr>31. V </vt:lpstr>
      <vt:lpstr>32.</vt:lpstr>
      <vt:lpstr>34. L.sisi </vt:lpstr>
      <vt:lpstr>34.</vt:lpstr>
      <vt:lpstr>35.</vt:lpstr>
      <vt:lpstr>36.</vt:lpstr>
      <vt:lpstr>37.</vt:lpstr>
      <vt:lpstr>38. </vt:lpstr>
      <vt:lpstr>39. Ruang Sampel:</vt:lpstr>
      <vt:lpstr>40. Sudut merah =</vt:lpstr>
    </vt:vector>
  </TitlesOfParts>
  <Company>Agus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Penyelesaian LUN 2013</dc:title>
  <dc:creator>NangAgus</dc:creator>
  <cp:lastModifiedBy>NangAgus</cp:lastModifiedBy>
  <cp:revision>133</cp:revision>
  <dcterms:created xsi:type="dcterms:W3CDTF">2013-02-11T22:26:42Z</dcterms:created>
  <dcterms:modified xsi:type="dcterms:W3CDTF">2014-02-14T16:03:51Z</dcterms:modified>
</cp:coreProperties>
</file>